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39"/>
  </p:notesMasterIdLst>
  <p:handoutMasterIdLst>
    <p:handoutMasterId r:id="rId40"/>
  </p:handoutMasterIdLst>
  <p:sldIdLst>
    <p:sldId id="1405" r:id="rId2"/>
    <p:sldId id="1403" r:id="rId3"/>
    <p:sldId id="1410" r:id="rId4"/>
    <p:sldId id="1411" r:id="rId5"/>
    <p:sldId id="1502" r:id="rId6"/>
    <p:sldId id="1503" r:id="rId7"/>
    <p:sldId id="1417" r:id="rId8"/>
    <p:sldId id="1482" r:id="rId9"/>
    <p:sldId id="1485" r:id="rId10"/>
    <p:sldId id="1556" r:id="rId11"/>
    <p:sldId id="1423" r:id="rId12"/>
    <p:sldId id="1505" r:id="rId13"/>
    <p:sldId id="1506" r:id="rId14"/>
    <p:sldId id="1458" r:id="rId15"/>
    <p:sldId id="1459" r:id="rId16"/>
    <p:sldId id="1544" r:id="rId17"/>
    <p:sldId id="1357" r:id="rId18"/>
    <p:sldId id="1545" r:id="rId19"/>
    <p:sldId id="1359" r:id="rId20"/>
    <p:sldId id="1546" r:id="rId21"/>
    <p:sldId id="1361" r:id="rId22"/>
    <p:sldId id="1547" r:id="rId23"/>
    <p:sldId id="1554" r:id="rId24"/>
    <p:sldId id="1524" r:id="rId25"/>
    <p:sldId id="1555" r:id="rId26"/>
    <p:sldId id="1526" r:id="rId27"/>
    <p:sldId id="1527" r:id="rId28"/>
    <p:sldId id="1528" r:id="rId29"/>
    <p:sldId id="1538" r:id="rId30"/>
    <p:sldId id="1533" r:id="rId31"/>
    <p:sldId id="1552" r:id="rId32"/>
    <p:sldId id="1519" r:id="rId33"/>
    <p:sldId id="1541" r:id="rId34"/>
    <p:sldId id="1495" r:id="rId35"/>
    <p:sldId id="1453" r:id="rId36"/>
    <p:sldId id="1491" r:id="rId37"/>
    <p:sldId id="1489" r:id="rId38"/>
  </p:sldIdLst>
  <p:sldSz cx="12192000" cy="6858000"/>
  <p:notesSz cx="7315200" cy="96012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o"/>
      <a:defRPr sz="24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o"/>
      <a:defRPr sz="24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o"/>
      <a:defRPr sz="24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o"/>
      <a:defRPr sz="24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o"/>
      <a:defRPr sz="24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99"/>
    <a:srgbClr val="CCECFF"/>
    <a:srgbClr val="FFFFCC"/>
    <a:srgbClr val="FEF5E3"/>
    <a:srgbClr val="000066"/>
    <a:srgbClr val="5992EA"/>
    <a:srgbClr val="3787E0"/>
    <a:srgbClr val="FDEDD0"/>
    <a:srgbClr val="FCE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403" autoAdjust="0"/>
    <p:restoredTop sz="84564" autoAdjust="0"/>
  </p:normalViewPr>
  <p:slideViewPr>
    <p:cSldViewPr>
      <p:cViewPr varScale="1">
        <p:scale>
          <a:sx n="69" d="100"/>
          <a:sy n="69" d="100"/>
        </p:scale>
        <p:origin x="155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494"/>
    </p:cViewPr>
  </p:sorterViewPr>
  <p:notesViewPr>
    <p:cSldViewPr>
      <p:cViewPr varScale="1">
        <p:scale>
          <a:sx n="67" d="100"/>
          <a:sy n="67" d="100"/>
        </p:scale>
        <p:origin x="-1632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Fred%20Travis\Documents\Presentations\MUM\Compro\Moral%20reasoning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Fred%20Travis\Documents\Presentations\MUM\Compro\Moral%20reasoning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rgbClr val="0000CC"/>
                </a:solidFill>
                <a:latin typeface="Century Gothic" panose="020B0502020202020204" pitchFamily="34" charset="0"/>
              </a:rPr>
              <a:t>Number of Correct Warnings (blue) and Number of times they did not warn a patient (</a:t>
            </a:r>
            <a:r>
              <a:rPr lang="en-US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red</a:t>
            </a:r>
            <a:r>
              <a:rPr lang="en-US" sz="2000" dirty="0">
                <a:solidFill>
                  <a:srgbClr val="0000CC"/>
                </a:solidFill>
                <a:latin typeface="Century Gothic" panose="020B0502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9.7481185008580509E-2"/>
          <c:y val="6.058090890443957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Sheet1!$B$8</c:f>
              <c:strCache>
                <c:ptCount val="1"/>
                <c:pt idx="0">
                  <c:v>Warn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Sheet1!$A$9:$A$11</c:f>
              <c:strCache>
                <c:ptCount val="3"/>
                <c:pt idx="0">
                  <c:v>Low Moral Reasoning</c:v>
                </c:pt>
                <c:pt idx="1">
                  <c:v>Medium Moral Reasoning</c:v>
                </c:pt>
                <c:pt idx="2">
                  <c:v>High  Moral Reasoning</c:v>
                </c:pt>
              </c:strCache>
            </c:strRef>
          </c:cat>
          <c:val>
            <c:numRef>
              <c:f>Sheet1!$B$9:$B$11</c:f>
              <c:numCache>
                <c:formatCode>General</c:formatCode>
                <c:ptCount val="3"/>
                <c:pt idx="0">
                  <c:v>2</c:v>
                </c:pt>
                <c:pt idx="1">
                  <c:v>9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B-441B-A932-39C9888A5CFD}"/>
            </c:ext>
          </c:extLst>
        </c:ser>
        <c:ser>
          <c:idx val="1"/>
          <c:order val="1"/>
          <c:tx>
            <c:strRef>
              <c:f>Sheet1!$C$8</c:f>
              <c:strCache>
                <c:ptCount val="1"/>
                <c:pt idx="0">
                  <c:v>Not Warn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Sheet1!$A$9:$A$11</c:f>
              <c:strCache>
                <c:ptCount val="3"/>
                <c:pt idx="0">
                  <c:v>Low Moral Reasoning</c:v>
                </c:pt>
                <c:pt idx="1">
                  <c:v>Medium Moral Reasoning</c:v>
                </c:pt>
                <c:pt idx="2">
                  <c:v>High  Moral Reasoning</c:v>
                </c:pt>
              </c:strCache>
            </c:strRef>
          </c:cat>
          <c:val>
            <c:numRef>
              <c:f>Sheet1!$C$9:$C$11</c:f>
              <c:numCache>
                <c:formatCode>General</c:formatCode>
                <c:ptCount val="3"/>
                <c:pt idx="0">
                  <c:v>8</c:v>
                </c:pt>
                <c:pt idx="1">
                  <c:v>4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9B-441B-A932-39C9888A5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0672800"/>
        <c:axId val="350672016"/>
      </c:barChart>
      <c:catAx>
        <c:axId val="35067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672016"/>
        <c:crosses val="autoZero"/>
        <c:auto val="1"/>
        <c:lblAlgn val="ctr"/>
        <c:lblOffset val="100"/>
        <c:noMultiLvlLbl val="0"/>
      </c:catAx>
      <c:valAx>
        <c:axId val="35067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672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rgbClr val="0000CC"/>
                </a:solidFill>
              </a:rPr>
              <a:t>Clinical Performance: </a:t>
            </a:r>
          </a:p>
          <a:p>
            <a:pPr>
              <a:defRPr/>
            </a:pPr>
            <a:r>
              <a:rPr lang="en-US" dirty="0">
                <a:solidFill>
                  <a:srgbClr val="0000CC"/>
                </a:solidFill>
              </a:rPr>
              <a:t>Patient Care--</a:t>
            </a:r>
            <a:r>
              <a:rPr lang="en-US" sz="1920" b="0" i="0" u="none" strike="noStrike" baseline="0" dirty="0">
                <a:solidFill>
                  <a:srgbClr val="0000CC"/>
                </a:solidFill>
              </a:rPr>
              <a:t>therapeutic objectives, patient counseling, and the screening of patient records. </a:t>
            </a:r>
            <a:endParaRPr lang="en-US" dirty="0">
              <a:solidFill>
                <a:srgbClr val="0000CC"/>
              </a:solidFill>
            </a:endParaRPr>
          </a:p>
        </c:rich>
      </c:tx>
      <c:layout>
        <c:manualLayout>
          <c:xMode val="edge"/>
          <c:yMode val="edge"/>
          <c:x val="6.8457118535858688E-2"/>
          <c:y val="1.75438596491228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Clinical Performance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fixedVal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Sheet1!$A$2:$A$4</c:f>
              <c:strCache>
                <c:ptCount val="3"/>
                <c:pt idx="0">
                  <c:v>Low Moral Reasoning</c:v>
                </c:pt>
                <c:pt idx="1">
                  <c:v>Medium Moral Reasoning</c:v>
                </c:pt>
                <c:pt idx="2">
                  <c:v>High Moral Reasoning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32.9</c:v>
                </c:pt>
                <c:pt idx="1">
                  <c:v>33.74</c:v>
                </c:pt>
                <c:pt idx="2">
                  <c:v>44.85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4B-4866-9021-18E82D8862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0665352"/>
        <c:axId val="350665744"/>
      </c:barChart>
      <c:catAx>
        <c:axId val="350665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665744"/>
        <c:crosses val="autoZero"/>
        <c:auto val="1"/>
        <c:lblAlgn val="ctr"/>
        <c:lblOffset val="100"/>
        <c:noMultiLvlLbl val="0"/>
      </c:catAx>
      <c:valAx>
        <c:axId val="35066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665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889823359893634"/>
          <c:y val="4.6201468930059823E-2"/>
          <c:w val="0.83357886715773444"/>
          <c:h val="0.825109112882187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Controls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-0.32</c:v>
                </c:pt>
                <c:pt idx="1">
                  <c:v>1.79</c:v>
                </c:pt>
                <c:pt idx="2">
                  <c:v>1.58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98-4D01-A25A-962B9C2423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Transcendental Meditation</c:v>
                </c:pt>
              </c:strCache>
            </c:strRef>
          </c:tx>
          <c:spPr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</c:spPr>
          <c:invertIfNegative val="1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-2.83</c:v>
                </c:pt>
                <c:pt idx="1">
                  <c:v>-4.6500000000000004</c:v>
                </c:pt>
                <c:pt idx="2">
                  <c:v>-5.61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98-4D01-A25A-962B9C2423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0"/>
        <c:axId val="352407024"/>
        <c:axId val="352403496"/>
      </c:barChart>
      <c:catAx>
        <c:axId val="352407024"/>
        <c:scaling>
          <c:orientation val="minMax"/>
        </c:scaling>
        <c:delete val="0"/>
        <c:axPos val="b"/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1400" baseline="0">
                <a:solidFill>
                  <a:srgbClr val="002060"/>
                </a:solidFill>
                <a:latin typeface="Trebuchet MS" panose="020B0603020202020204" pitchFamily="34" charset="0"/>
              </a:defRPr>
            </a:pPr>
            <a:endParaRPr lang="en-US"/>
          </a:p>
        </c:txPr>
        <c:crossAx val="352403496"/>
        <c:crossesAt val="0"/>
        <c:auto val="1"/>
        <c:lblAlgn val="ctr"/>
        <c:lblOffset val="100"/>
        <c:noMultiLvlLbl val="0"/>
      </c:catAx>
      <c:valAx>
        <c:axId val="352403496"/>
        <c:scaling>
          <c:orientation val="minMax"/>
          <c:max val="3"/>
          <c:min val="-6"/>
        </c:scaling>
        <c:delete val="0"/>
        <c:axPos val="l"/>
        <c:numFmt formatCode="0.0" sourceLinked="0"/>
        <c:majorTickMark val="out"/>
        <c:minorTickMark val="none"/>
        <c:tickLblPos val="nextTo"/>
        <c:spPr>
          <a:noFill/>
        </c:spPr>
        <c:txPr>
          <a:bodyPr/>
          <a:lstStyle/>
          <a:p>
            <a:pPr>
              <a:defRPr>
                <a:solidFill>
                  <a:srgbClr val="000099"/>
                </a:solidFill>
              </a:defRPr>
            </a:pPr>
            <a:endParaRPr lang="en-US"/>
          </a:p>
        </c:txPr>
        <c:crossAx val="352407024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>
                <a:solidFill>
                  <a:srgbClr val="00006C"/>
                </a:solidFill>
                <a:latin typeface="Trebuchet MS" panose="020B0603020202020204" pitchFamily="34" charset="0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>
                <a:solidFill>
                  <a:srgbClr val="00006C"/>
                </a:solidFill>
                <a:latin typeface="Trebuchet MS" panose="020B0603020202020204" pitchFamily="3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</c:spPr>
      <c:txPr>
        <a:bodyPr/>
        <a:lstStyle/>
        <a:p>
          <a:pPr>
            <a:defRPr>
              <a:solidFill>
                <a:srgbClr val="00006C"/>
              </a:solidFill>
              <a:latin typeface="Trebuchet MS" panose="020B0603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0.17682</cdr:x>
      <cdr:y>0</cdr:y>
    </cdr:from>
    <cdr:to>
      <cdr:x>0.39188</cdr:x>
      <cdr:y>0.1127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409684" y="0"/>
          <a:ext cx="1714550" cy="3806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dirty="0">
              <a:solidFill>
                <a:srgbClr val="000099"/>
              </a:solidFill>
              <a:latin typeface="Century Gothic" panose="020B0502020202020204" pitchFamily="34" charset="0"/>
              <a:cs typeface="Times New Roman" panose="02020603050405020304" pitchFamily="18" charset="0"/>
            </a:rPr>
            <a:t>Depression</a:t>
          </a:r>
          <a:endParaRPr lang="en-US" sz="1800" dirty="0">
            <a:solidFill>
              <a:srgbClr val="000099"/>
            </a:solidFill>
            <a:latin typeface="Century Gothic" panose="020B0502020202020204" pitchFamily="34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0.4753</cdr:x>
      <cdr:y>0</cdr:y>
    </cdr:from>
    <cdr:to>
      <cdr:x>0.66435</cdr:x>
      <cdr:y>0.13526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3817936" y="0"/>
          <a:ext cx="1518652" cy="6671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dirty="0">
              <a:solidFill>
                <a:srgbClr val="000099"/>
              </a:solidFill>
              <a:latin typeface="Century Gothic" panose="020B0502020202020204" pitchFamily="34" charset="0"/>
              <a:cs typeface="Times New Roman" panose="02020603050405020304" pitchFamily="18" charset="0"/>
            </a:rPr>
            <a:t>Perceived </a:t>
          </a:r>
        </a:p>
        <a:p xmlns:a="http://schemas.openxmlformats.org/drawingml/2006/main">
          <a:pPr algn="ctr"/>
          <a:r>
            <a:rPr lang="en-US" sz="2400" dirty="0">
              <a:solidFill>
                <a:srgbClr val="000099"/>
              </a:solidFill>
              <a:latin typeface="Century Gothic" panose="020B0502020202020204" pitchFamily="34" charset="0"/>
              <a:cs typeface="Times New Roman" panose="02020603050405020304" pitchFamily="18" charset="0"/>
            </a:rPr>
            <a:t>Stress</a:t>
          </a:r>
        </a:p>
        <a:p xmlns:a="http://schemas.openxmlformats.org/drawingml/2006/main">
          <a:pPr algn="ctr"/>
          <a:endParaRPr lang="en-US" sz="1600" b="1" dirty="0">
            <a:solidFill>
              <a:srgbClr val="000099"/>
            </a:solidFill>
            <a:latin typeface="Trebuchet MS" panose="020B0603020202020204" pitchFamily="34" charset="0"/>
          </a:endParaRPr>
        </a:p>
      </cdr:txBody>
    </cdr:sp>
  </cdr:relSizeAnchor>
  <cdr:relSizeAnchor xmlns:cdr="http://schemas.openxmlformats.org/drawingml/2006/chartDrawing">
    <cdr:from>
      <cdr:x>0.71245</cdr:x>
      <cdr:y>0</cdr:y>
    </cdr:from>
    <cdr:to>
      <cdr:x>1</cdr:x>
      <cdr:y>0.18038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5722936" y="0"/>
          <a:ext cx="2309813" cy="8209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400" dirty="0">
              <a:solidFill>
                <a:srgbClr val="000099"/>
              </a:solidFill>
              <a:latin typeface="Century Gothic" panose="020B0502020202020204" pitchFamily="34" charset="0"/>
              <a:cs typeface="Times New Roman" panose="02020603050405020304" pitchFamily="18" charset="0"/>
            </a:rPr>
            <a:t>Teacher </a:t>
          </a:r>
        </a:p>
        <a:p xmlns:a="http://schemas.openxmlformats.org/drawingml/2006/main">
          <a:pPr algn="ctr"/>
          <a:r>
            <a:rPr lang="en-US" sz="2400" dirty="0">
              <a:solidFill>
                <a:srgbClr val="000099"/>
              </a:solidFill>
              <a:latin typeface="Century Gothic" panose="020B0502020202020204" pitchFamily="34" charset="0"/>
              <a:cs typeface="Times New Roman" panose="02020603050405020304" pitchFamily="18" charset="0"/>
            </a:rPr>
            <a:t>Burnout</a:t>
          </a:r>
        </a:p>
      </cdr:txBody>
    </cdr:sp>
  </cdr:relSizeAnchor>
  <cdr:relSizeAnchor xmlns:cdr="http://schemas.openxmlformats.org/drawingml/2006/chartDrawing">
    <cdr:from>
      <cdr:x>0.26045</cdr:x>
      <cdr:y>0.59603</cdr:y>
    </cdr:from>
    <cdr:to>
      <cdr:x>0.38949</cdr:x>
      <cdr:y>0.65486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2076418" y="2554754"/>
          <a:ext cx="1028762" cy="2521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>
              <a:solidFill>
                <a:srgbClr val="000099"/>
              </a:solidFill>
              <a:latin typeface="Trebuchet MS" panose="020B0603020202020204" pitchFamily="34" charset="0"/>
            </a:rPr>
            <a:t>p &lt; .01</a:t>
          </a:r>
        </a:p>
      </cdr:txBody>
    </cdr:sp>
  </cdr:relSizeAnchor>
  <cdr:relSizeAnchor xmlns:cdr="http://schemas.openxmlformats.org/drawingml/2006/chartDrawing">
    <cdr:from>
      <cdr:x>0.54255</cdr:x>
      <cdr:y>0.76414</cdr:y>
    </cdr:from>
    <cdr:to>
      <cdr:x>0.67158</cdr:x>
      <cdr:y>0.82296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4325408" y="3275288"/>
          <a:ext cx="1028682" cy="2521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>
              <a:solidFill>
                <a:srgbClr val="000099"/>
              </a:solidFill>
              <a:latin typeface="Trebuchet MS" panose="020B0603020202020204" pitchFamily="34" charset="0"/>
            </a:rPr>
            <a:t>p &lt; .001</a:t>
          </a:r>
        </a:p>
      </cdr:txBody>
    </cdr:sp>
  </cdr:relSizeAnchor>
  <cdr:relSizeAnchor xmlns:cdr="http://schemas.openxmlformats.org/drawingml/2006/chartDrawing">
    <cdr:from>
      <cdr:x>0.82995</cdr:x>
      <cdr:y>0.86444</cdr:y>
    </cdr:from>
    <cdr:to>
      <cdr:x>0.95898</cdr:x>
      <cdr:y>0.92326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6616730" y="3705226"/>
          <a:ext cx="1028682" cy="2521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b="1" dirty="0">
              <a:solidFill>
                <a:srgbClr val="000099"/>
              </a:solidFill>
              <a:latin typeface="Trebuchet MS" panose="020B0603020202020204" pitchFamily="34" charset="0"/>
            </a:rPr>
            <a:t>p &lt; .02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FontTx/>
              <a:buNone/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FontTx/>
              <a:buNone/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44475" y="9121775"/>
            <a:ext cx="31686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FontTx/>
              <a:buNone/>
              <a:defRPr sz="1300"/>
            </a:lvl1pPr>
          </a:lstStyle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FontTx/>
              <a:buNone/>
              <a:defRPr sz="1300"/>
            </a:lvl1pPr>
          </a:lstStyle>
          <a:p>
            <a:fld id="{18F4488D-2714-4B0A-9A9D-4BE22E49A5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37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FontTx/>
              <a:buNone/>
              <a:defRPr sz="13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FontTx/>
              <a:buNone/>
              <a:defRPr sz="13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FontTx/>
              <a:buNone/>
              <a:defRPr sz="13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FontTx/>
              <a:buNone/>
              <a:defRPr sz="1300"/>
            </a:lvl1pPr>
          </a:lstStyle>
          <a:p>
            <a:fld id="{9CFB384F-E955-43D0-808F-537B5A0617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76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Myriad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#_ENREF_8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ssholder for lysbil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41325" y="1250950"/>
            <a:ext cx="5999163" cy="3375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Plassholder for nota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nb-NO" altLang="nb-NO" sz="1800" dirty="0"/>
              <a:t>10:15 – 11:50</a:t>
            </a:r>
          </a:p>
        </p:txBody>
      </p:sp>
      <p:sp>
        <p:nvSpPr>
          <p:cNvPr id="5124" name="Plassholder for lysbilde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0319" indent="-283629">
              <a:defRPr>
                <a:solidFill>
                  <a:schemeClr val="tx1"/>
                </a:solidFill>
                <a:latin typeface="Arial" charset="0"/>
              </a:defRPr>
            </a:lvl2pPr>
            <a:lvl3pPr marL="1139322" indent="-227543">
              <a:defRPr>
                <a:solidFill>
                  <a:schemeClr val="tx1"/>
                </a:solidFill>
                <a:latin typeface="Arial" charset="0"/>
              </a:defRPr>
            </a:lvl3pPr>
            <a:lvl4pPr marL="1596011" indent="-227543">
              <a:defRPr>
                <a:solidFill>
                  <a:schemeClr val="tx1"/>
                </a:solidFill>
                <a:latin typeface="Arial" charset="0"/>
              </a:defRPr>
            </a:lvl4pPr>
            <a:lvl5pPr marL="2052702" indent="-227543">
              <a:defRPr>
                <a:solidFill>
                  <a:schemeClr val="tx1"/>
                </a:solidFill>
                <a:latin typeface="Arial" charset="0"/>
              </a:defRPr>
            </a:lvl5pPr>
            <a:lvl6pPr marL="2514199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5696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37193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98690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A2360F9-7383-48EA-A0D9-012B8D71300D}" type="slidenum">
              <a:rPr lang="en-US" altLang="nb-NO"/>
              <a:pPr/>
              <a:t>1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66326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A3D19B1-D4DF-4672-AFC6-0257EA59AFB3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850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6D7D444-470A-469E-BC36-1DC6666E6395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982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D51D973-2904-4939-83FA-D659A666A3D0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097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5709AEA-4E4A-487F-9B50-CB1D41CB4BC3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515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DB360F-2B0B-4BD9-85DF-19632028829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19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3E7272-D189-4683-A6F2-2CA625BDD69B}" type="slidenum">
              <a:rPr kumimoji="0" lang="en-US" smtClean="0"/>
              <a:pPr>
                <a:spcBef>
                  <a:spcPct val="0"/>
                </a:spcBef>
              </a:pPr>
              <a:t>23</a:t>
            </a:fld>
            <a:endParaRPr kumimoji="0" lang="en-US"/>
          </a:p>
        </p:txBody>
      </p:sp>
      <p:sp>
        <p:nvSpPr>
          <p:cNvPr id="29699" name="Rectangle 7"/>
          <p:cNvSpPr txBox="1">
            <a:spLocks noGrp="1" noChangeArrowheads="1"/>
          </p:cNvSpPr>
          <p:nvPr/>
        </p:nvSpPr>
        <p:spPr bwMode="auto">
          <a:xfrm>
            <a:off x="5100637" y="6618514"/>
            <a:ext cx="3900488" cy="34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Char char="o"/>
            </a:pPr>
            <a:fld id="{00199D6B-C971-40E7-BB9A-9EF184359D64}" type="slidenum">
              <a:rPr kumimoji="0" lang="en-US"/>
              <a:pPr algn="r" eaLnBrk="1" hangingPunct="1">
                <a:spcBef>
                  <a:spcPct val="0"/>
                </a:spcBef>
                <a:buFontTx/>
                <a:buChar char="o"/>
              </a:pPr>
              <a:t>23</a:t>
            </a:fld>
            <a:endParaRPr kumimoji="0" lang="en-US"/>
          </a:p>
        </p:txBody>
      </p:sp>
      <p:sp>
        <p:nvSpPr>
          <p:cNvPr id="2970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79638" y="522288"/>
            <a:ext cx="4643437" cy="2613025"/>
          </a:xfrm>
          <a:solidFill>
            <a:srgbClr val="FFFFFF"/>
          </a:solidFill>
          <a:ln/>
        </p:spPr>
      </p:sp>
      <p:sp>
        <p:nvSpPr>
          <p:cNvPr id="2970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2" tIns="45716" rIns="91432" bIns="45716"/>
          <a:lstStyle/>
          <a:p>
            <a:r>
              <a:rPr lang="en-US">
                <a:latin typeface="Arial" panose="020B0604020202020204" pitchFamily="34" charset="0"/>
              </a:rPr>
              <a:t>NDA meditations could be seen as</a:t>
            </a: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2" name="Slide Number Placeholder 3"/>
          <p:cNvSpPr txBox="1">
            <a:spLocks noGrp="1"/>
          </p:cNvSpPr>
          <p:nvPr/>
        </p:nvSpPr>
        <p:spPr bwMode="auto">
          <a:xfrm>
            <a:off x="5100637" y="6618514"/>
            <a:ext cx="3900488" cy="34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8" rIns="91416" bIns="45708"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Char char="o"/>
            </a:pPr>
            <a:fld id="{CA5C4AD5-3DF8-41C8-A01B-94EBB3A97ED9}" type="slidenum">
              <a:rPr kumimoji="0" lang="en-US"/>
              <a:pPr algn="r" eaLnBrk="1" hangingPunct="1">
                <a:spcBef>
                  <a:spcPct val="0"/>
                </a:spcBef>
                <a:buFontTx/>
                <a:buChar char="o"/>
              </a:pPr>
              <a:t>23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66412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kumimoji="1" lang="en-US" altLang="en-US">
                <a:latin typeface="Myriad Pro" panose="020B0503030403020204" pitchFamily="34" charset="0"/>
              </a:rPr>
              <a:t>Thalamocortical </a:t>
            </a:r>
            <a:r>
              <a:rPr kumimoji="1" lang="en-US" altLang="en-US" b="1">
                <a:latin typeface="Myriad Pro" panose="020B0503030403020204" pitchFamily="34" charset="0"/>
              </a:rPr>
              <a:t>core </a:t>
            </a:r>
            <a:r>
              <a:rPr kumimoji="1" lang="en-US" altLang="en-US">
                <a:latin typeface="Myriad Pro" panose="020B0503030403020204" pitchFamily="34" charset="0"/>
              </a:rPr>
              <a:t>nuclei project to brain regions involved in representing sensory input and externally-directed attentions;</a:t>
            </a:r>
            <a:endParaRPr lang="en-US" altLang="en-US"/>
          </a:p>
          <a:p>
            <a:r>
              <a:rPr kumimoji="1" lang="en-US" altLang="en-US">
                <a:latin typeface="Myriad Pro" panose="020B0503030403020204" pitchFamily="34" charset="0"/>
              </a:rPr>
              <a:t>thalamocortical </a:t>
            </a:r>
            <a:r>
              <a:rPr kumimoji="1" lang="en-US" altLang="en-US" b="1">
                <a:latin typeface="Myriad Pro" panose="020B0503030403020204" pitchFamily="34" charset="0"/>
              </a:rPr>
              <a:t>matrix </a:t>
            </a:r>
            <a:r>
              <a:rPr kumimoji="1" lang="en-US" altLang="en-US">
                <a:latin typeface="Myriad Pro" panose="020B0503030403020204" pitchFamily="34" charset="0"/>
              </a:rPr>
              <a:t>nuclei project to brain regions involved in self- awareness, introspective thinking and modulate generalized wakefulness or alertness of the other cortical layers.</a:t>
            </a:r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32F66AB-5567-447A-AD21-EE1F31475811}" type="slidenum">
              <a:rPr lang="en-US" altLang="en-US" smtClean="0">
                <a:solidFill>
                  <a:srgbClr val="000000"/>
                </a:solidFill>
                <a:latin typeface="Myriad Pro" panose="020B0503030403020204" pitchFamily="34" charset="0"/>
              </a:rPr>
              <a:pPr/>
              <a:t>26</a:t>
            </a:fld>
            <a:endParaRPr lang="en-US" altLang="en-US">
              <a:solidFill>
                <a:srgbClr val="000000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79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Century Gothic Regular" charset="0"/>
              </a:rPr>
              <a:t>6-month top Purusha bottom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2AEFF8CF-7DDB-6840-BDC3-AF70885F503D}" type="slidenum">
              <a:rPr lang="en-US" altLang="en-US">
                <a:latin typeface="Century Gothic Regular" charset="0"/>
                <a:ea typeface="Century Gothic Regular" charset="0"/>
                <a:cs typeface="Century Gothic Regular" charset="0"/>
              </a:rPr>
              <a:pPr/>
              <a:t>28</a:t>
            </a:fld>
            <a:endParaRPr lang="en-US" altLang="en-US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018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Century Gothic Regular" charset="0"/>
              </a:rPr>
              <a:t>6-month top Purusha bottom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198B9750-C415-3644-9718-61E3B8457949}" type="slidenum">
              <a:rPr lang="en-US" altLang="en-US">
                <a:latin typeface="Century Gothic Regular" charset="0"/>
                <a:ea typeface="Century Gothic Regular" charset="0"/>
                <a:cs typeface="Century Gothic Regular" charset="0"/>
              </a:rPr>
              <a:pPr/>
              <a:t>29</a:t>
            </a:fld>
            <a:endParaRPr lang="en-US" altLang="en-US">
              <a:latin typeface="Century Gothic Regular" charset="0"/>
              <a:ea typeface="Century Gothic Regular" charset="0"/>
              <a:cs typeface="Century Gothic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DD4763-15E2-4840-9FD2-33E575522A32}" type="slidenum">
              <a:rPr kumimoji="0"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30</a:t>
            </a:fld>
            <a:endParaRPr kumimoji="0" lang="en-US" altLang="en-US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588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D61C7C4F-E162-4468-BB87-C37C26FB29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34D4AA79-94E6-4F80-9607-4129BACBB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extensive meta-analysis up to 90 years shows that</a:t>
            </a:r>
          </a:p>
          <a:p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7F57638F-A4C6-4990-BC35-10C85AD794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fld id="{926CE05A-9C70-476A-A7DD-9A98EC0957A4}" type="slidenum">
              <a:rPr lang="en-US" altLang="en-US" sz="1300"/>
              <a:pPr/>
              <a:t>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="1"/>
              <a:t>TM is not only great for the students, but also reduces teacher burnout.</a:t>
            </a:r>
          </a:p>
          <a:p>
            <a:endParaRPr lang="en-US" altLang="en-US"/>
          </a:p>
          <a:p>
            <a:r>
              <a:rPr lang="en-US" altLang="en-US"/>
              <a:t>A randomized controlled study of secondary school teachers in Vermont found that TM practice significantly reduced depression, perceived stress, and overall teacher burnout. (</a:t>
            </a:r>
            <a:r>
              <a:rPr lang="en-US" altLang="en-US">
                <a:hlinkClick r:id="rId3" action="ppaction://hlinkfile" tooltip="Elder, 2014 #6671"/>
              </a:rPr>
              <a:t>Elder et al. 2014</a:t>
            </a:r>
            <a:r>
              <a:rPr lang="en-US" altLang="en-US"/>
              <a:t>) </a:t>
            </a:r>
          </a:p>
          <a:p>
            <a:endParaRPr lang="en-US" altLang="en-US"/>
          </a:p>
          <a:p>
            <a:r>
              <a:rPr lang="en-US" altLang="en-US"/>
              <a:t>Charles Elder, Center for Health Research in Portland, OR. </a:t>
            </a:r>
          </a:p>
          <a:p>
            <a:r>
              <a:rPr lang="en-US" altLang="en-US"/>
              <a:t>Sanford Nidich, EdD, Maharishi University of Management </a:t>
            </a:r>
          </a:p>
          <a:p>
            <a:r>
              <a:rPr lang="en-US" altLang="en-US"/>
              <a:t>Francis Moriarty, EdD, Mountain Valley Treatment Center in Pike, New Hampshire </a:t>
            </a:r>
          </a:p>
          <a:p>
            <a:r>
              <a:rPr lang="en-US" altLang="en-US"/>
              <a:t>Randi Nidich, EdD, Maharishi University of Management in Fairfield</a:t>
            </a:r>
          </a:p>
          <a:p>
            <a:r>
              <a:rPr lang="en-US" altLang="en-US"/>
              <a:t> </a:t>
            </a:r>
          </a:p>
          <a:p>
            <a:r>
              <a:rPr lang="en-US" altLang="en-US"/>
              <a:t>Elder, Charles , Sanford  Nidich, Francis Moriarty, and Randi  Nidich. "Effect of Transcendental Meditation on Employee Stress, Depression, and Burnout: A Randomized Controlled Study." </a:t>
            </a:r>
            <a:r>
              <a:rPr lang="en-US" altLang="en-US" i="1"/>
              <a:t>The Permanente  Journal</a:t>
            </a:r>
            <a:r>
              <a:rPr lang="en-US" altLang="en-US"/>
              <a:t> 18, no. 1 (2014): 19-23.</a:t>
            </a:r>
          </a:p>
          <a:p>
            <a:r>
              <a:rPr lang="en-US" altLang="en-US"/>
              <a:t> </a:t>
            </a:r>
          </a:p>
          <a:p>
            <a:r>
              <a:rPr lang="en-US" altLang="en-US"/>
              <a:t>A study in progress found Transcendental Meditation improves leadership excellence. Vernon Barnes, Ph.D.</a:t>
            </a:r>
          </a:p>
          <a:p>
            <a:endParaRPr lang="en-US" alt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D8714D8-2D0D-4A9D-A95E-0AE52ABCEEEE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3809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400" b="1">
                <a:latin typeface="Arial" panose="020B0604020202020204" pitchFamily="34" charset="0"/>
              </a:rPr>
              <a:t>Stability under pressure</a:t>
            </a:r>
            <a:br>
              <a:rPr lang="en-US" sz="1400" b="1">
                <a:latin typeface="Arial" panose="020B0604020202020204" pitchFamily="34" charset="0"/>
              </a:rPr>
            </a:br>
            <a:r>
              <a:rPr lang="en-US" sz="1400" b="1">
                <a:latin typeface="Arial" panose="020B0604020202020204" pitchFamily="34" charset="0"/>
              </a:rPr>
              <a:t>Decision making under pressure</a:t>
            </a:r>
          </a:p>
          <a:p>
            <a:r>
              <a:rPr lang="en-US" sz="1400" b="1">
                <a:latin typeface="Arial" panose="020B0604020202020204" pitchFamily="34" charset="0"/>
              </a:rPr>
              <a:t>"Mental toughness" and "resilience" (these are terms used commonly in the sports world)</a:t>
            </a: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F8096A-CA62-4E88-9302-C6B713C9410E}" type="slidenum">
              <a:rPr lang="en-US" sz="1300" smtClean="0">
                <a:latin typeface="Times New Roman" panose="02020603050405020304" pitchFamily="18" charset="0"/>
              </a:rPr>
              <a:pPr/>
              <a:t>33</a:t>
            </a:fld>
            <a:endParaRPr 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95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Plassholder for lysbil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41325" y="1250950"/>
            <a:ext cx="5999163" cy="3375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Plassholder for nota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b-NO" altLang="nb-NO"/>
          </a:p>
        </p:txBody>
      </p:sp>
      <p:sp>
        <p:nvSpPr>
          <p:cNvPr id="48132" name="Plassholder for lysbilde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0319" indent="-283629">
              <a:defRPr>
                <a:solidFill>
                  <a:schemeClr val="tx1"/>
                </a:solidFill>
                <a:latin typeface="Arial" charset="0"/>
              </a:defRPr>
            </a:lvl2pPr>
            <a:lvl3pPr marL="1139322" indent="-227543">
              <a:defRPr>
                <a:solidFill>
                  <a:schemeClr val="tx1"/>
                </a:solidFill>
                <a:latin typeface="Arial" charset="0"/>
              </a:defRPr>
            </a:lvl3pPr>
            <a:lvl4pPr marL="1596011" indent="-227543">
              <a:defRPr>
                <a:solidFill>
                  <a:schemeClr val="tx1"/>
                </a:solidFill>
                <a:latin typeface="Arial" charset="0"/>
              </a:defRPr>
            </a:lvl4pPr>
            <a:lvl5pPr marL="2052702" indent="-227543">
              <a:defRPr>
                <a:solidFill>
                  <a:schemeClr val="tx1"/>
                </a:solidFill>
                <a:latin typeface="Arial" charset="0"/>
              </a:defRPr>
            </a:lvl5pPr>
            <a:lvl6pPr marL="2514199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5696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37193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98690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2BED14A-531B-4BE7-8DCA-17E2D486F657}" type="slidenum">
              <a:rPr lang="en-US" altLang="nb-NO"/>
              <a:pPr/>
              <a:t>35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277463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Plassholder for lysbil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41325" y="1250950"/>
            <a:ext cx="5999163" cy="3375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Plassholder for nota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b-NO" altLang="nb-NO" dirty="0"/>
          </a:p>
        </p:txBody>
      </p:sp>
      <p:sp>
        <p:nvSpPr>
          <p:cNvPr id="9220" name="Plassholder for lysbilde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0319" indent="-283629">
              <a:defRPr>
                <a:solidFill>
                  <a:schemeClr val="tx1"/>
                </a:solidFill>
                <a:latin typeface="Arial" charset="0"/>
              </a:defRPr>
            </a:lvl2pPr>
            <a:lvl3pPr marL="1139322" indent="-227543">
              <a:defRPr>
                <a:solidFill>
                  <a:schemeClr val="tx1"/>
                </a:solidFill>
                <a:latin typeface="Arial" charset="0"/>
              </a:defRPr>
            </a:lvl3pPr>
            <a:lvl4pPr marL="1596011" indent="-227543">
              <a:defRPr>
                <a:solidFill>
                  <a:schemeClr val="tx1"/>
                </a:solidFill>
                <a:latin typeface="Arial" charset="0"/>
              </a:defRPr>
            </a:lvl4pPr>
            <a:lvl5pPr marL="2052702" indent="-227543">
              <a:defRPr>
                <a:solidFill>
                  <a:schemeClr val="tx1"/>
                </a:solidFill>
                <a:latin typeface="Arial" charset="0"/>
              </a:defRPr>
            </a:lvl5pPr>
            <a:lvl6pPr marL="2514199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5696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37193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98690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FB6CD39-3F4F-4BF5-90E3-47B9B5796E1C}" type="slidenum">
              <a:rPr lang="en-US" altLang="nb-NO"/>
              <a:pPr/>
              <a:t>3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383997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Plassholder for lysbil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41325" y="1250950"/>
            <a:ext cx="5999163" cy="3375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Plassholder for nota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b-NO" altLang="nb-NO"/>
          </a:p>
        </p:txBody>
      </p:sp>
      <p:sp>
        <p:nvSpPr>
          <p:cNvPr id="12292" name="Plassholder for lysbilde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0319" indent="-283629">
              <a:defRPr>
                <a:solidFill>
                  <a:schemeClr val="tx1"/>
                </a:solidFill>
                <a:latin typeface="Arial" charset="0"/>
              </a:defRPr>
            </a:lvl2pPr>
            <a:lvl3pPr marL="1139322" indent="-227543">
              <a:defRPr>
                <a:solidFill>
                  <a:schemeClr val="tx1"/>
                </a:solidFill>
                <a:latin typeface="Arial" charset="0"/>
              </a:defRPr>
            </a:lvl3pPr>
            <a:lvl4pPr marL="1596011" indent="-227543">
              <a:defRPr>
                <a:solidFill>
                  <a:schemeClr val="tx1"/>
                </a:solidFill>
                <a:latin typeface="Arial" charset="0"/>
              </a:defRPr>
            </a:lvl4pPr>
            <a:lvl5pPr marL="2052702" indent="-227543">
              <a:defRPr>
                <a:solidFill>
                  <a:schemeClr val="tx1"/>
                </a:solidFill>
                <a:latin typeface="Arial" charset="0"/>
              </a:defRPr>
            </a:lvl5pPr>
            <a:lvl6pPr marL="2514199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5696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37193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98690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4AE13D6-62EA-4A8F-83C2-309C5D3595C4}" type="slidenum">
              <a:rPr lang="en-US" altLang="nb-NO"/>
              <a:pPr/>
              <a:t>4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112845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conductor come….we want conductor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B384F-E955-43D0-808F-537B5A06170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4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9A75CBF-A77A-45EB-B350-F37CF819BFBE}" type="slidenum">
              <a:rPr kumimoji="0" lang="sl-SI" altLang="en-US" smtClean="0"/>
              <a:pPr>
                <a:spcBef>
                  <a:spcPct val="0"/>
                </a:spcBef>
              </a:pPr>
              <a:t>6</a:t>
            </a:fld>
            <a:endParaRPr kumimoji="0" lang="sl-SI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You get two EEG signals: </a:t>
            </a:r>
            <a:endParaRPr lang="sl-SI" altLang="en-US">
              <a:latin typeface="Arial" panose="020B0604020202020204" pitchFamily="34" charset="0"/>
            </a:endParaRPr>
          </a:p>
          <a:p>
            <a:pPr eaLnBrk="1" hangingPunct="1"/>
            <a:endParaRPr lang="sl-SI" altLang="en-US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if you compare the first two, you can see they are not very similar. Let’s say they are 15% similar.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What about the other two signals? Obviously, they are identical. Their similarity is 100%, coherence is 100%.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(if you are talking to laypersons, it is better to be short, and ignore the difference between </a:t>
            </a:r>
            <a:r>
              <a:rPr lang="en-US" altLang="en-US" i="1">
                <a:latin typeface="Arial" panose="020B0604020202020204" pitchFamily="34" charset="0"/>
              </a:rPr>
              <a:t>synchrony</a:t>
            </a:r>
            <a:r>
              <a:rPr lang="en-US" altLang="en-US">
                <a:latin typeface="Arial" panose="020B0604020202020204" pitchFamily="34" charset="0"/>
              </a:rPr>
              <a:t> and coherence!)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Otherwise you briefly explain the difference.)</a:t>
            </a:r>
          </a:p>
        </p:txBody>
      </p:sp>
    </p:spTree>
    <p:extLst>
      <p:ext uri="{BB962C8B-B14F-4D97-AF65-F5344CB8AC3E}">
        <p14:creationId xmlns:p14="http://schemas.microsoft.com/office/powerpoint/2010/main" val="221614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B384F-E955-43D0-808F-537B5A06170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4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Plassholder for lysbil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41325" y="1250950"/>
            <a:ext cx="5999163" cy="3375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Plassholder for nota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b-NO" altLang="nb-NO"/>
          </a:p>
        </p:txBody>
      </p:sp>
      <p:sp>
        <p:nvSpPr>
          <p:cNvPr id="33796" name="Plassholder for lysbilde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0319" indent="-283629">
              <a:defRPr>
                <a:solidFill>
                  <a:schemeClr val="tx1"/>
                </a:solidFill>
                <a:latin typeface="Arial" charset="0"/>
              </a:defRPr>
            </a:lvl2pPr>
            <a:lvl3pPr marL="1139322" indent="-227543">
              <a:defRPr>
                <a:solidFill>
                  <a:schemeClr val="tx1"/>
                </a:solidFill>
                <a:latin typeface="Arial" charset="0"/>
              </a:defRPr>
            </a:lvl3pPr>
            <a:lvl4pPr marL="1596011" indent="-227543">
              <a:defRPr>
                <a:solidFill>
                  <a:schemeClr val="tx1"/>
                </a:solidFill>
                <a:latin typeface="Arial" charset="0"/>
              </a:defRPr>
            </a:lvl4pPr>
            <a:lvl5pPr marL="2052702" indent="-227543">
              <a:defRPr>
                <a:solidFill>
                  <a:schemeClr val="tx1"/>
                </a:solidFill>
                <a:latin typeface="Arial" charset="0"/>
              </a:defRPr>
            </a:lvl5pPr>
            <a:lvl6pPr marL="2514199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5696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37193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98690" indent="-2275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E0A928C-581B-4E0E-BB7E-DBAA836C3067}" type="slidenum">
              <a:rPr lang="en-US" altLang="nb-NO"/>
              <a:pPr/>
              <a:t>11</a:t>
            </a:fld>
            <a:endParaRPr lang="en-US" altLang="nb-NO"/>
          </a:p>
        </p:txBody>
      </p:sp>
    </p:spTree>
    <p:extLst>
      <p:ext uri="{BB962C8B-B14F-4D97-AF65-F5344CB8AC3E}">
        <p14:creationId xmlns:p14="http://schemas.microsoft.com/office/powerpoint/2010/main" val="362985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B384F-E955-43D0-808F-537B5A06170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0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005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 b="0" i="0">
                <a:latin typeface="Century Gothic Regular" charset="0"/>
                <a:ea typeface="+mn-ea"/>
                <a:cs typeface="Century Gothic Regular" charset="0"/>
              </a:defRPr>
            </a:lvl1pPr>
          </a:lstStyle>
          <a:p>
            <a:pPr>
              <a:defRPr/>
            </a:pPr>
            <a:fld id="{DAFC3617-EDB9-41FD-9BED-239CFC4415D3}" type="datetimeFigureOut">
              <a:rPr lang="en-US" smtClean="0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fld id="{9655C3CD-7A09-439F-96E9-0056BA3AEC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1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 b="0" i="0">
                <a:latin typeface="Century Gothic Regular" charset="0"/>
                <a:ea typeface="+mn-ea"/>
                <a:cs typeface="Century Gothic Regular" charset="0"/>
              </a:defRPr>
            </a:lvl1pPr>
          </a:lstStyle>
          <a:p>
            <a:pPr>
              <a:defRPr/>
            </a:pPr>
            <a:fld id="{A3A2387A-ABE1-4067-AE31-B319375D0B76}" type="datetimeFigureOut">
              <a:rPr lang="en-US" smtClean="0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fld id="{E1335C31-4F4E-4EED-BB5D-08EA3580B5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0518F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solidFill>
                  <a:srgbClr val="0000CC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b="0">
                <a:solidFill>
                  <a:srgbClr val="0000CC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b="0">
                <a:solidFill>
                  <a:srgbClr val="0000CC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b="0">
                <a:solidFill>
                  <a:srgbClr val="0000CC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b="0">
                <a:solidFill>
                  <a:srgbClr val="0000CC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0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48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 b="0" i="0">
                <a:latin typeface="Century Gothic Regular" charset="0"/>
                <a:ea typeface="+mn-ea"/>
                <a:cs typeface="Century Gothic Regular" charset="0"/>
              </a:defRPr>
            </a:lvl1pPr>
          </a:lstStyle>
          <a:p>
            <a:pPr>
              <a:defRPr/>
            </a:pPr>
            <a:fld id="{8E084895-FA1E-4B2E-9DFC-56AC918CD8C5}" type="datetimeFigureOut">
              <a:rPr lang="en-US" smtClean="0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fld id="{22305C8A-1EE6-4C74-B1CA-688609F368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1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 b="0" i="0">
                <a:latin typeface="Century Gothic Regular" charset="0"/>
                <a:ea typeface="+mn-ea"/>
                <a:cs typeface="Century Gothic Regular" charset="0"/>
              </a:defRPr>
            </a:lvl1pPr>
          </a:lstStyle>
          <a:p>
            <a:pPr>
              <a:defRPr/>
            </a:pPr>
            <a:fld id="{99399D7B-4C94-4E38-8CE4-C5857A0D3BF8}" type="datetimeFigureOut">
              <a:rPr lang="en-US" smtClean="0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fld id="{F5905F96-B2BB-48AB-ADAC-1C1AC19E08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4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fld id="{63EFE2C2-623A-472C-A65C-708C352658E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4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fld id="{2B4817D7-6D2C-4F34-B200-0797328A94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5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 b="0" i="0">
                <a:latin typeface="Century Gothic Regular" charset="0"/>
                <a:ea typeface="+mn-ea"/>
                <a:cs typeface="Century Gothic Regular" charset="0"/>
              </a:defRPr>
            </a:lvl1pPr>
          </a:lstStyle>
          <a:p>
            <a:pPr>
              <a:defRPr/>
            </a:pPr>
            <a:fld id="{4900987A-454B-4465-AF34-3E26EF4E03A4}" type="datetimeFigureOut">
              <a:rPr lang="en-US" smtClean="0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fld id="{9137A1E7-FD65-4F12-A4D2-4E2325BA91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8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 b="0" i="0">
                <a:latin typeface="Century Gothic Regular" charset="0"/>
                <a:ea typeface="+mn-ea"/>
                <a:cs typeface="Century Gothic Regular" charset="0"/>
              </a:defRPr>
            </a:lvl1pPr>
          </a:lstStyle>
          <a:p>
            <a:pPr>
              <a:defRPr/>
            </a:pPr>
            <a:fld id="{EAE1DEC9-5E7E-4710-A825-AC4BBD15FDC9}" type="datetimeFigureOut">
              <a:rPr lang="en-US" smtClean="0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entury Gothic Regular" charset="0"/>
                <a:ea typeface="Century Gothic Regular" charset="0"/>
                <a:cs typeface="Century Gothic Regular" charset="0"/>
              </a:defRPr>
            </a:lvl1pPr>
          </a:lstStyle>
          <a:p>
            <a:pPr>
              <a:defRPr/>
            </a:pPr>
            <a:fld id="{6A871282-C1B8-4FFC-AD87-261A49AA71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6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873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0000CC"/>
          </a:solidFill>
          <a:latin typeface="Century Gothic" charset="0"/>
          <a:ea typeface="Century Gothic" charset="0"/>
          <a:cs typeface="Century 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63300"/>
          </a:solidFill>
          <a:latin typeface="Times New Roman" panose="02020603050405020304" pitchFamily="18" charset="0"/>
          <a:ea typeface="Times New Roman" charset="0"/>
          <a:cs typeface="Times New Roman" panose="02020603050405020304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63300"/>
          </a:solidFill>
          <a:latin typeface="Times New Roman" panose="02020603050405020304" pitchFamily="18" charset="0"/>
          <a:ea typeface="Times New Roman" charset="0"/>
          <a:cs typeface="Times New Roman" panose="02020603050405020304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63300"/>
          </a:solidFill>
          <a:latin typeface="Times New Roman" panose="02020603050405020304" pitchFamily="18" charset="0"/>
          <a:ea typeface="Times New Roman" charset="0"/>
          <a:cs typeface="Times New Roman" panose="02020603050405020304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663300"/>
          </a:solidFill>
          <a:latin typeface="Times New Roman" panose="02020603050405020304" pitchFamily="18" charset="0"/>
          <a:ea typeface="Times New Roman" charset="0"/>
          <a:cs typeface="Times New Roman" panose="02020603050405020304" pitchFamily="18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3200" kern="1200">
          <a:solidFill>
            <a:srgbClr val="0000CC"/>
          </a:solidFill>
          <a:latin typeface="Century Gothic" charset="0"/>
          <a:ea typeface="Century Gothic" charset="0"/>
          <a:cs typeface="Century Gothic" charset="0"/>
        </a:defRPr>
      </a:lvl1pPr>
      <a:lvl2pPr marL="342900" indent="0" algn="l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3200" kern="1200">
          <a:solidFill>
            <a:srgbClr val="0000CC"/>
          </a:solidFill>
          <a:latin typeface="Century Gothic" charset="0"/>
          <a:ea typeface="Century Gothic" charset="0"/>
          <a:cs typeface="Century Gothic" charset="0"/>
        </a:defRPr>
      </a:lvl2pPr>
      <a:lvl3pPr marL="685800" indent="0" algn="l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3200" kern="1200">
          <a:solidFill>
            <a:srgbClr val="0000CC"/>
          </a:solidFill>
          <a:latin typeface="Century Gothic" charset="0"/>
          <a:ea typeface="Century Gothic" charset="0"/>
          <a:cs typeface="Century Gothic" charset="0"/>
        </a:defRPr>
      </a:lvl3pPr>
      <a:lvl4pPr marL="1028700" indent="0" algn="l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3200" kern="1200">
          <a:solidFill>
            <a:srgbClr val="0000CC"/>
          </a:solidFill>
          <a:latin typeface="Century Gothic" charset="0"/>
          <a:ea typeface="Century Gothic" charset="0"/>
          <a:cs typeface="Century Gothic" charset="0"/>
        </a:defRPr>
      </a:lvl4pPr>
      <a:lvl5pPr marL="1371600" indent="0" algn="l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3200" kern="1200">
          <a:solidFill>
            <a:srgbClr val="0000CC"/>
          </a:solidFill>
          <a:latin typeface="Century Gothic" charset="0"/>
          <a:ea typeface="Century Gothic" charset="0"/>
          <a:cs typeface="Century Gothic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tags" Target="../tags/tag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jpe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59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1008529" y="4114584"/>
            <a:ext cx="1016597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1001" y="5011055"/>
            <a:ext cx="11353800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Frederick Travis, PhD</a:t>
            </a:r>
          </a:p>
          <a:p>
            <a:pPr algn="ctr">
              <a:buNone/>
            </a:pPr>
            <a:r>
              <a:rPr 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Dir, Brain, Consciousness, &amp; Cognition Center</a:t>
            </a:r>
          </a:p>
          <a:p>
            <a:pPr algn="ctr">
              <a:buNone/>
            </a:pPr>
            <a:r>
              <a:rPr 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Maharishi University of Management, Fairfield, Iowa USA</a:t>
            </a:r>
          </a:p>
          <a:p>
            <a:pPr>
              <a:buNone/>
            </a:pP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2916513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200" dirty="0">
                <a:solidFill>
                  <a:srgbClr val="0000CC"/>
                </a:solidFill>
                <a:latin typeface="Century Gothic" panose="020B0502020202020204" pitchFamily="34" charset="0"/>
              </a:rPr>
              <a:t>Science and Technology of Consciousness for the Computer Professional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5500" y="686262"/>
            <a:ext cx="777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4400" dirty="0">
                <a:solidFill>
                  <a:srgbClr val="0000CC"/>
                </a:solidFill>
                <a:latin typeface="Century Gothic" panose="020B0502020202020204" pitchFamily="34" charset="0"/>
              </a:rPr>
              <a:t>Brain Integration for Success in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611516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DD5C-CBE6-40CB-80D8-EBF8B8F3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role of moral reasoning in computer programming?</a:t>
            </a:r>
          </a:p>
        </p:txBody>
      </p:sp>
    </p:spTree>
    <p:extLst>
      <p:ext uri="{BB962C8B-B14F-4D97-AF65-F5344CB8AC3E}">
        <p14:creationId xmlns:p14="http://schemas.microsoft.com/office/powerpoint/2010/main" val="271469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2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5" descr="http://1.bp.blogspot.com/_Z7aorQBOkII/TNGMbW4gI-I/AAAAAAAAAF4/I4HevVswKcc/s1600/Personal+Growth.jpg"/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6"/>
          <a:stretch/>
        </p:blipFill>
        <p:spPr bwMode="auto">
          <a:xfrm>
            <a:off x="0" y="133350"/>
            <a:ext cx="12192000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CC"/>
                </a:solidFill>
              </a:rPr>
              <a:t>3. Peak experiences: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“</a:t>
            </a:r>
            <a:r>
              <a:rPr lang="nb-NO" dirty="0">
                <a:solidFill>
                  <a:srgbClr val="0000CC"/>
                </a:solidFill>
              </a:rPr>
              <a:t>Most happy and fulfilling moments in life...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438400" y="1585768"/>
            <a:ext cx="8913813" cy="4678204"/>
          </a:xfrm>
        </p:spPr>
        <p:txBody>
          <a:bodyPr/>
          <a:lstStyle/>
          <a:p>
            <a:pPr algn="r"/>
            <a:r>
              <a:rPr lang="en-GB" sz="2800" i="1" dirty="0"/>
              <a:t>When I have this extreme alertness, the body reacts automatically – everything goes by itself. It goes by intuition.</a:t>
            </a:r>
          </a:p>
          <a:p>
            <a:pPr algn="r"/>
            <a:endParaRPr lang="en-GB" sz="2800" i="1" dirty="0"/>
          </a:p>
          <a:p>
            <a:pPr algn="r"/>
            <a:r>
              <a:rPr lang="en-GB" sz="2800" i="1" dirty="0"/>
              <a:t>... as if my inner reality expands to include the activity of the whole orchestra and even the audience.</a:t>
            </a:r>
          </a:p>
          <a:p>
            <a:pPr algn="r"/>
            <a:endParaRPr lang="en-GB" sz="2800" i="1" dirty="0"/>
          </a:p>
          <a:p>
            <a:pPr algn="r"/>
            <a:r>
              <a:rPr lang="en-GB" sz="2800" i="1" dirty="0"/>
              <a:t>It is difficult to describe, but it feels like experiencing a kind of eternity, contrary to everyday life, which is in continuous motion.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05038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Experience (zone)</a:t>
            </a:r>
          </a:p>
        </p:txBody>
      </p:sp>
      <p:sp>
        <p:nvSpPr>
          <p:cNvPr id="3" name="Rectangle 2"/>
          <p:cNvSpPr/>
          <p:nvPr/>
        </p:nvSpPr>
        <p:spPr>
          <a:xfrm>
            <a:off x="929640" y="1862483"/>
            <a:ext cx="10652760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>
                <a:solidFill>
                  <a:srgbClr val="0000CC"/>
                </a:solidFill>
                <a:latin typeface="Century Gothic" panose="020B0502020202020204" pitchFamily="34" charset="0"/>
              </a:rPr>
              <a:t>“Navigation was easy and running was effortless and joyful.  As the race progressed, I felt increasing exhilaration and energy. During the last uphill before the finish, I felt as if I was floating. I was alert, but restful at the same time. And I won first place overall.” </a:t>
            </a:r>
          </a:p>
          <a:p>
            <a:pPr algn="r">
              <a:buNone/>
            </a:pPr>
            <a:r>
              <a:rPr lang="en-US" sz="3600" dirty="0">
                <a:solidFill>
                  <a:srgbClr val="0000CC"/>
                </a:solidFill>
                <a:latin typeface="Century Gothic" panose="020B0502020202020204" pitchFamily="34" charset="0"/>
              </a:rPr>
              <a:t>Dr. Harung</a:t>
            </a:r>
          </a:p>
        </p:txBody>
      </p:sp>
    </p:spTree>
    <p:extLst>
      <p:ext uri="{BB962C8B-B14F-4D97-AF65-F5344CB8AC3E}">
        <p14:creationId xmlns:p14="http://schemas.microsoft.com/office/powerpoint/2010/main" val="331910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in Small Groups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Have you had an experience similar to what Dr. Harung describes of being in the zone? </a:t>
            </a:r>
          </a:p>
          <a:p>
            <a:endParaRPr lang="en-US" sz="3600" dirty="0"/>
          </a:p>
          <a:p>
            <a:r>
              <a:rPr lang="en-US" sz="3600" dirty="0"/>
              <a:t>How did that experience affect you?</a:t>
            </a:r>
          </a:p>
        </p:txBody>
      </p:sp>
    </p:spTree>
    <p:extLst>
      <p:ext uri="{BB962C8B-B14F-4D97-AF65-F5344CB8AC3E}">
        <p14:creationId xmlns:p14="http://schemas.microsoft.com/office/powerpoint/2010/main" val="1596371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Meditation is a means to enhance all three factors of mind/brain 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000"/>
            <a:ext cx="6553200" cy="53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9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1417638"/>
            <a:ext cx="7616825" cy="5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59398"/>
            <a:ext cx="1127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00CC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6330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6330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6330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66330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None/>
            </a:pPr>
            <a:r>
              <a:rPr lang="en-US" altLang="en-US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EEG demo: Let’s look under the hood </a:t>
            </a:r>
          </a:p>
          <a:p>
            <a:pPr>
              <a:buNone/>
            </a:pPr>
            <a:r>
              <a:rPr lang="en-US" altLang="en-US" sz="36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(Take a 7 minute break while I put on the sensors.)</a:t>
            </a:r>
          </a:p>
        </p:txBody>
      </p:sp>
    </p:spTree>
    <p:extLst>
      <p:ext uri="{BB962C8B-B14F-4D97-AF65-F5344CB8AC3E}">
        <p14:creationId xmlns:p14="http://schemas.microsoft.com/office/powerpoint/2010/main" val="15116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3"/>
          <p:cNvSpPr>
            <a:spLocks noGrp="1"/>
          </p:cNvSpPr>
          <p:nvPr>
            <p:ph idx="1"/>
          </p:nvPr>
        </p:nvSpPr>
        <p:spPr>
          <a:xfrm>
            <a:off x="1257300" y="196782"/>
            <a:ext cx="9677400" cy="152083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4000" dirty="0">
                <a:solidFill>
                  <a:srgbClr val="005803"/>
                </a:solidFill>
                <a:effectLst/>
                <a:latin typeface="Ideal Sans SSm Medium" pitchFamily="2" charset="0"/>
              </a:rPr>
              <a:t>Meditations explore the structure of conscious experience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FF97FE-CC83-2B46-A88B-F6022D65538F}"/>
              </a:ext>
            </a:extLst>
          </p:cNvPr>
          <p:cNvSpPr txBox="1"/>
          <p:nvPr/>
        </p:nvSpPr>
        <p:spPr>
          <a:xfrm>
            <a:off x="2819399" y="1661016"/>
            <a:ext cx="150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5803"/>
                </a:solidFill>
                <a:latin typeface="Ideal Sans SSm Medium" pitchFamily="2" charset="0"/>
              </a:rPr>
              <a:t>Subject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92B3C3-D78E-5547-8F6B-694A7CEF262A}"/>
              </a:ext>
            </a:extLst>
          </p:cNvPr>
          <p:cNvSpPr txBox="1"/>
          <p:nvPr/>
        </p:nvSpPr>
        <p:spPr>
          <a:xfrm>
            <a:off x="5345900" y="1689835"/>
            <a:ext cx="150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5803"/>
                </a:solidFill>
                <a:latin typeface="Ideal Sans SSm Medium" pitchFamily="2" charset="0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217D9-DD10-AF42-AB14-CFB8F8576428}"/>
              </a:ext>
            </a:extLst>
          </p:cNvPr>
          <p:cNvSpPr txBox="1"/>
          <p:nvPr/>
        </p:nvSpPr>
        <p:spPr>
          <a:xfrm>
            <a:off x="8229600" y="16898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5803"/>
                </a:solidFill>
                <a:latin typeface="Ideal Sans SSm Medium" pitchFamily="2" charset="0"/>
              </a:rPr>
              <a:t>Object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3485CB-369E-9D48-95E6-1A9C062918A2}"/>
              </a:ext>
            </a:extLst>
          </p:cNvPr>
          <p:cNvSpPr txBox="1"/>
          <p:nvPr/>
        </p:nvSpPr>
        <p:spPr>
          <a:xfrm>
            <a:off x="2690802" y="5638800"/>
            <a:ext cx="1652598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5803"/>
                </a:solidFill>
                <a:latin typeface="Ideal Sans SSm Medium" pitchFamily="2" charset="0"/>
              </a:rPr>
              <a:t>Knower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FA7325-F7D8-2F42-9AC5-878ADAF02B7A}"/>
              </a:ext>
            </a:extLst>
          </p:cNvPr>
          <p:cNvSpPr txBox="1"/>
          <p:nvPr/>
        </p:nvSpPr>
        <p:spPr>
          <a:xfrm>
            <a:off x="5429868" y="5638800"/>
            <a:ext cx="1652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5803"/>
                </a:solidFill>
                <a:latin typeface="Ideal Sans SSm Medium" pitchFamily="2" charset="0"/>
              </a:rPr>
              <a:t>Knowing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5DA6E9-E24E-B042-8B62-6BEA7FD9214C}"/>
              </a:ext>
            </a:extLst>
          </p:cNvPr>
          <p:cNvSpPr txBox="1"/>
          <p:nvPr/>
        </p:nvSpPr>
        <p:spPr>
          <a:xfrm>
            <a:off x="8248650" y="5628473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5803"/>
                </a:solidFill>
                <a:latin typeface="Ideal Sans SSm Medium" pitchFamily="2" charset="0"/>
              </a:rPr>
              <a:t>Known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2250AB-C7EF-A54A-B442-43EF545018E1}"/>
              </a:ext>
            </a:extLst>
          </p:cNvPr>
          <p:cNvGrpSpPr/>
          <p:nvPr/>
        </p:nvGrpSpPr>
        <p:grpSpPr>
          <a:xfrm>
            <a:off x="2471370" y="2151500"/>
            <a:ext cx="7670665" cy="3369389"/>
            <a:chOff x="2471370" y="2151500"/>
            <a:chExt cx="7670665" cy="33693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06E55D-0005-DB42-B2F1-82D52FB67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370" y="2266827"/>
              <a:ext cx="2399871" cy="3254062"/>
            </a:xfrm>
            <a:prstGeom prst="rect">
              <a:avLst/>
            </a:prstGeom>
          </p:spPr>
        </p:pic>
        <p:pic>
          <p:nvPicPr>
            <p:cNvPr id="16" name="Picture 15" descr="A close up of a flower&#10;&#10;Description automatically generated">
              <a:extLst>
                <a:ext uri="{FF2B5EF4-FFF2-40B4-BE49-F238E27FC236}">
                  <a16:creationId xmlns:a16="http://schemas.microsoft.com/office/drawing/2014/main" id="{AC86ABCD-AE29-F84C-AA1B-A21237960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2250518"/>
              <a:ext cx="1760107" cy="1682618"/>
            </a:xfrm>
            <a:prstGeom prst="rect">
              <a:avLst/>
            </a:prstGeom>
          </p:spPr>
        </p:pic>
        <p:pic>
          <p:nvPicPr>
            <p:cNvPr id="18" name="Picture 17" descr="A close up of a flower&#10;&#10;Description automatically generated">
              <a:extLst>
                <a:ext uri="{FF2B5EF4-FFF2-40B4-BE49-F238E27FC236}">
                  <a16:creationId xmlns:a16="http://schemas.microsoft.com/office/drawing/2014/main" id="{A3B6F172-C400-414A-B7E9-3378F804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4861" y="2151500"/>
              <a:ext cx="2547174" cy="2435035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66D8F9-BD7F-EE44-B225-B1546952C52E}"/>
                </a:ext>
              </a:extLst>
            </p:cNvPr>
            <p:cNvGrpSpPr/>
            <p:nvPr/>
          </p:nvGrpSpPr>
          <p:grpSpPr>
            <a:xfrm>
              <a:off x="4624742" y="2514600"/>
              <a:ext cx="2842858" cy="856645"/>
              <a:chOff x="4624742" y="2514600"/>
              <a:chExt cx="2842858" cy="856645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FBF9127-AB97-4542-AB6B-5EDFE2226CA7}"/>
                  </a:ext>
                </a:extLst>
              </p:cNvPr>
              <p:cNvCxnSpPr/>
              <p:nvPr/>
            </p:nvCxnSpPr>
            <p:spPr bwMode="auto">
              <a:xfrm flipV="1">
                <a:off x="4624742" y="2972730"/>
                <a:ext cx="1328383" cy="398515"/>
              </a:xfrm>
              <a:prstGeom prst="straightConnector1">
                <a:avLst/>
              </a:prstGeom>
              <a:solidFill>
                <a:schemeClr val="accent1"/>
              </a:solidFill>
              <a:ln w="666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F0AFEB6-53D6-7D46-9C53-35B97D51E885}"/>
                  </a:ext>
                </a:extLst>
              </p:cNvPr>
              <p:cNvCxnSpPr/>
              <p:nvPr/>
            </p:nvCxnSpPr>
            <p:spPr bwMode="auto">
              <a:xfrm flipV="1">
                <a:off x="6139217" y="2514600"/>
                <a:ext cx="1328383" cy="398515"/>
              </a:xfrm>
              <a:prstGeom prst="straightConnector1">
                <a:avLst/>
              </a:prstGeom>
              <a:solidFill>
                <a:schemeClr val="accent1"/>
              </a:solidFill>
              <a:ln w="6667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FB1E28A-432C-8045-B081-39BD5F7F28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84914" y="2875046"/>
                <a:ext cx="371253" cy="121099"/>
              </a:xfrm>
              <a:prstGeom prst="line">
                <a:avLst/>
              </a:prstGeom>
              <a:solidFill>
                <a:schemeClr val="accent1"/>
              </a:solidFill>
              <a:ln w="666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5FF026-FCD6-084B-8F1F-22FE6C35275F}"/>
                </a:ext>
              </a:extLst>
            </p:cNvPr>
            <p:cNvGrpSpPr/>
            <p:nvPr/>
          </p:nvGrpSpPr>
          <p:grpSpPr>
            <a:xfrm rot="2426968">
              <a:off x="4562876" y="3533670"/>
              <a:ext cx="2842858" cy="856645"/>
              <a:chOff x="4624742" y="2514600"/>
              <a:chExt cx="2842858" cy="856645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9A63F8A-5A70-BD45-9DD0-CC4C55568B79}"/>
                  </a:ext>
                </a:extLst>
              </p:cNvPr>
              <p:cNvCxnSpPr/>
              <p:nvPr/>
            </p:nvCxnSpPr>
            <p:spPr bwMode="auto">
              <a:xfrm flipV="1">
                <a:off x="4624742" y="2972730"/>
                <a:ext cx="1328383" cy="398515"/>
              </a:xfrm>
              <a:prstGeom prst="straightConnector1">
                <a:avLst/>
              </a:prstGeom>
              <a:solidFill>
                <a:schemeClr val="accent1"/>
              </a:solidFill>
              <a:ln w="666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B2C14B9-CFEC-B84D-801F-3909195A6C02}"/>
                  </a:ext>
                </a:extLst>
              </p:cNvPr>
              <p:cNvCxnSpPr/>
              <p:nvPr/>
            </p:nvCxnSpPr>
            <p:spPr bwMode="auto">
              <a:xfrm flipV="1">
                <a:off x="6139217" y="2514600"/>
                <a:ext cx="1328383" cy="398515"/>
              </a:xfrm>
              <a:prstGeom prst="straightConnector1">
                <a:avLst/>
              </a:prstGeom>
              <a:solidFill>
                <a:schemeClr val="accent1"/>
              </a:solidFill>
              <a:ln w="6667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sm" len="sm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F72F14C-47F1-C145-98E9-7006D1D0F84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84914" y="2875046"/>
                <a:ext cx="371253" cy="121099"/>
              </a:xfrm>
              <a:prstGeom prst="line">
                <a:avLst/>
              </a:prstGeom>
              <a:solidFill>
                <a:schemeClr val="accent1"/>
              </a:solidFill>
              <a:ln w="666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2849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220788" y="407988"/>
            <a:ext cx="9783762" cy="1143000"/>
          </a:xfrm>
        </p:spPr>
        <p:txBody>
          <a:bodyPr/>
          <a:lstStyle/>
          <a:p>
            <a:r>
              <a:rPr lang="en-US" altLang="en-US" sz="4400">
                <a:solidFill>
                  <a:srgbClr val="6633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What stands out in the description of this meditation?</a:t>
            </a:r>
          </a:p>
        </p:txBody>
      </p:sp>
      <p:sp>
        <p:nvSpPr>
          <p:cNvPr id="26627" name="Content Placeholder 1"/>
          <p:cNvSpPr>
            <a:spLocks noGrp="1"/>
          </p:cNvSpPr>
          <p:nvPr>
            <p:ph idx="1"/>
          </p:nvPr>
        </p:nvSpPr>
        <p:spPr>
          <a:xfrm>
            <a:off x="850900" y="1892300"/>
            <a:ext cx="10523538" cy="4267200"/>
          </a:xfrm>
        </p:spPr>
        <p:txBody>
          <a:bodyPr/>
          <a:lstStyle/>
          <a:p>
            <a:r>
              <a:rPr lang="en-US" altLang="en-US" sz="34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While meditating, all thoughts vanished.  Eyelids remained half-open. Attention began to focus just on the in-and-out breathing movements down in the lower abdomen.  Suddenly, enhanced attention came to a very sharp point of focus, held on by just the simple, physical up-and-down rhythm of each breathing movement itself.  No sense remained of the rest of my body nor anything in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193652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3"/>
          <p:cNvSpPr>
            <a:spLocks noGrp="1"/>
          </p:cNvSpPr>
          <p:nvPr>
            <p:ph idx="1"/>
          </p:nvPr>
        </p:nvSpPr>
        <p:spPr>
          <a:xfrm>
            <a:off x="1905000" y="228600"/>
            <a:ext cx="8229600" cy="1905000"/>
          </a:xfrm>
        </p:spPr>
        <p:txBody>
          <a:bodyPr/>
          <a:lstStyle/>
          <a:p>
            <a:pPr algn="ctr" eaLnBrk="1" hangingPunct="1"/>
            <a:r>
              <a:rPr lang="en-US" altLang="en-US" sz="36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Vipassana probes the object…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09800"/>
            <a:ext cx="2036763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21000"/>
            <a:ext cx="26416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438400" y="4495800"/>
            <a:ext cx="4038600" cy="179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CC"/>
                </a:solidFill>
                <a:latin typeface="Century Gothic" panose="020B0502020202020204" pitchFamily="34" charset="0"/>
              </a:rPr>
              <a:t>Zen</a:t>
            </a:r>
          </a:p>
          <a:p>
            <a:r>
              <a:rPr lang="en-US" altLang="en-US" sz="2400" dirty="0">
                <a:solidFill>
                  <a:srgbClr val="0000CC"/>
                </a:solidFill>
                <a:latin typeface="Century Gothic" panose="020B0502020202020204" pitchFamily="34" charset="0"/>
              </a:rPr>
              <a:t>Compassion Meditation</a:t>
            </a:r>
          </a:p>
          <a:p>
            <a:r>
              <a:rPr lang="en-US" altLang="en-US" sz="2400" dirty="0" err="1">
                <a:solidFill>
                  <a:srgbClr val="0000CC"/>
                </a:solidFill>
                <a:latin typeface="Century Gothic" panose="020B0502020202020204" pitchFamily="34" charset="0"/>
              </a:rPr>
              <a:t>Vipassana</a:t>
            </a:r>
            <a:endParaRPr lang="en-US" altLang="en-US" sz="2400" dirty="0">
              <a:solidFill>
                <a:srgbClr val="0000CC"/>
              </a:solidFill>
              <a:latin typeface="Century Gothic" panose="020B0502020202020204" pitchFamily="34" charset="0"/>
            </a:endParaRPr>
          </a:p>
          <a:p>
            <a:r>
              <a:rPr lang="en-US" altLang="en-US" sz="2400" dirty="0">
                <a:solidFill>
                  <a:srgbClr val="0000CC"/>
                </a:solidFill>
                <a:latin typeface="Century Gothic" panose="020B0502020202020204" pitchFamily="34" charset="0"/>
              </a:rPr>
              <a:t>Qigong</a:t>
            </a:r>
          </a:p>
        </p:txBody>
      </p:sp>
      <p:pic>
        <p:nvPicPr>
          <p:cNvPr id="44038" name="Picture 17" descr="A close up of a flower&#10;&#10;Description automatically generate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2151063"/>
            <a:ext cx="2547938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Box 21"/>
          <p:cNvSpPr txBox="1">
            <a:spLocks noChangeArrowheads="1"/>
          </p:cNvSpPr>
          <p:nvPr/>
        </p:nvSpPr>
        <p:spPr bwMode="auto">
          <a:xfrm>
            <a:off x="8229600" y="168910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2400">
                <a:solidFill>
                  <a:srgbClr val="0000CC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Object</a:t>
            </a:r>
          </a:p>
        </p:txBody>
      </p:sp>
      <p:sp>
        <p:nvSpPr>
          <p:cNvPr id="44040" name="TextBox 25"/>
          <p:cNvSpPr txBox="1">
            <a:spLocks noChangeArrowheads="1"/>
          </p:cNvSpPr>
          <p:nvPr/>
        </p:nvSpPr>
        <p:spPr bwMode="auto">
          <a:xfrm>
            <a:off x="8248650" y="5627688"/>
            <a:ext cx="1428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2400">
                <a:solidFill>
                  <a:srgbClr val="0000CC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Known</a:t>
            </a:r>
          </a:p>
        </p:txBody>
      </p:sp>
    </p:spTree>
    <p:extLst>
      <p:ext uri="{BB962C8B-B14F-4D97-AF65-F5344CB8AC3E}">
        <p14:creationId xmlns:p14="http://schemas.microsoft.com/office/powerpoint/2010/main" val="39925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/>
          <p:cNvSpPr>
            <a:spLocks noGrp="1"/>
          </p:cNvSpPr>
          <p:nvPr>
            <p:ph type="title"/>
          </p:nvPr>
        </p:nvSpPr>
        <p:spPr>
          <a:xfrm>
            <a:off x="747713" y="304800"/>
            <a:ext cx="10509250" cy="1295400"/>
          </a:xfrm>
        </p:spPr>
        <p:txBody>
          <a:bodyPr/>
          <a:lstStyle/>
          <a:p>
            <a:r>
              <a:rPr lang="en-US" altLang="en-US" sz="44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What stands out in the description of this meditation?</a:t>
            </a:r>
            <a:endParaRPr lang="en-US" altLang="en-US" sz="4400">
              <a:solidFill>
                <a:srgbClr val="663300"/>
              </a:solidFill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29698" name="Content Placeholder 1"/>
          <p:cNvSpPr>
            <a:spLocks noGrp="1"/>
          </p:cNvSpPr>
          <p:nvPr>
            <p:ph idx="1"/>
          </p:nvPr>
        </p:nvSpPr>
        <p:spPr>
          <a:xfrm>
            <a:off x="522288" y="1881188"/>
            <a:ext cx="10960100" cy="4449762"/>
          </a:xfrm>
        </p:spPr>
        <p:txBody>
          <a:bodyPr/>
          <a:lstStyle/>
          <a:p>
            <a:r>
              <a:rPr lang="en-US" altLang="en-US" sz="36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I focused solely on the respiration, not to control it. I observe my breath at the point where it enters and exits the nostrils. This focus proves an almost laughable struggle mentally and physically. As I do this, my mind becomes a flipbook of memories. I turn page by page from present to the past as far back as pre-kindergarten. I find I’m re-processing who I am.</a:t>
            </a:r>
          </a:p>
        </p:txBody>
      </p:sp>
    </p:spTree>
    <p:extLst>
      <p:ext uri="{BB962C8B-B14F-4D97-AF65-F5344CB8AC3E}">
        <p14:creationId xmlns:p14="http://schemas.microsoft.com/office/powerpoint/2010/main" val="348047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>
            <a:extLst>
              <a:ext uri="{FF2B5EF4-FFF2-40B4-BE49-F238E27FC236}">
                <a16:creationId xmlns:a16="http://schemas.microsoft.com/office/drawing/2014/main" id="{45384E51-761D-4E51-9E0D-C4A60984A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55" y="1268310"/>
            <a:ext cx="2682366" cy="385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B21AB2-B369-4ABC-8EB0-8B97B02326F8}"/>
              </a:ext>
            </a:extLst>
          </p:cNvPr>
          <p:cNvSpPr txBox="1"/>
          <p:nvPr/>
        </p:nvSpPr>
        <p:spPr>
          <a:xfrm>
            <a:off x="5867400" y="1417638"/>
            <a:ext cx="6096000" cy="405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sz="2800" dirty="0">
                <a:solidFill>
                  <a:srgbClr val="0000CC"/>
                </a:solidFill>
              </a:rPr>
              <a:t>Education 1 %</a:t>
            </a:r>
          </a:p>
          <a:p>
            <a:pPr marL="457200" indent="-457200">
              <a:defRPr/>
            </a:pPr>
            <a:r>
              <a:rPr lang="en-US" sz="2800" dirty="0">
                <a:solidFill>
                  <a:srgbClr val="0000CC"/>
                </a:solidFill>
              </a:rPr>
              <a:t>Work Experience 3%</a:t>
            </a:r>
          </a:p>
          <a:p>
            <a:pPr marL="457200" indent="-457200">
              <a:defRPr/>
            </a:pPr>
            <a:r>
              <a:rPr lang="en-US" sz="2800" dirty="0">
                <a:solidFill>
                  <a:srgbClr val="0000CC"/>
                </a:solidFill>
              </a:rPr>
              <a:t>Age 0%</a:t>
            </a:r>
          </a:p>
          <a:p>
            <a:pPr marL="457200" indent="-457200">
              <a:defRPr/>
            </a:pPr>
            <a:r>
              <a:rPr lang="en-US" sz="2800" dirty="0">
                <a:solidFill>
                  <a:srgbClr val="0000CC"/>
                </a:solidFill>
              </a:rPr>
              <a:t> Amount of practice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CC"/>
                </a:solidFill>
              </a:rPr>
              <a:t>1% Professions 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CC"/>
                </a:solidFill>
              </a:rPr>
              <a:t>12% Music, Sports</a:t>
            </a:r>
          </a:p>
          <a:p>
            <a:pPr marL="457200" indent="-457200">
              <a:defRPr/>
            </a:pPr>
            <a:r>
              <a:rPr lang="en-US" sz="2800" dirty="0">
                <a:solidFill>
                  <a:srgbClr val="0000CC"/>
                </a:solidFill>
              </a:rPr>
              <a:t> Monetary incentives decrease job performance.</a:t>
            </a:r>
          </a:p>
        </p:txBody>
      </p:sp>
      <p:sp>
        <p:nvSpPr>
          <p:cNvPr id="6148" name="TextBox 1">
            <a:extLst>
              <a:ext uri="{FF2B5EF4-FFF2-40B4-BE49-F238E27FC236}">
                <a16:creationId xmlns:a16="http://schemas.microsoft.com/office/drawing/2014/main" id="{55EE2EB3-628B-47F2-9151-4834F48B1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791200"/>
            <a:ext cx="396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Myriad Pro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pitchFamily="34" charset="0"/>
              </a:defRPr>
            </a:lvl9pPr>
          </a:lstStyle>
          <a:p>
            <a:pPr algn="r">
              <a:buNone/>
            </a:pPr>
            <a:r>
              <a:rPr lang="en-US" altLang="en-US" dirty="0">
                <a:solidFill>
                  <a:srgbClr val="0000CC"/>
                </a:solidFill>
              </a:rPr>
              <a:t>Schmidt &amp; Hunter, 1998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D68E8-335C-43EB-B731-CBA41471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105"/>
            <a:ext cx="10972800" cy="1143000"/>
          </a:xfrm>
        </p:spPr>
        <p:txBody>
          <a:bodyPr/>
          <a:lstStyle/>
          <a:p>
            <a:r>
              <a:rPr lang="en-US" sz="4000" b="1" dirty="0">
                <a:solidFill>
                  <a:srgbClr val="0000CC"/>
                </a:solidFill>
              </a:rPr>
              <a:t>What explains performance levels</a:t>
            </a:r>
            <a:r>
              <a:rPr lang="en-US" b="1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9AB5A-2F63-48C8-891B-2010F5B94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780" y="3048000"/>
            <a:ext cx="2200275" cy="330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1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3"/>
          <p:cNvSpPr>
            <a:spLocks noGrp="1"/>
          </p:cNvSpPr>
          <p:nvPr>
            <p:ph idx="1"/>
          </p:nvPr>
        </p:nvSpPr>
        <p:spPr>
          <a:xfrm>
            <a:off x="1905000" y="228600"/>
            <a:ext cx="8229600" cy="1905000"/>
          </a:xfrm>
        </p:spPr>
        <p:txBody>
          <a:bodyPr/>
          <a:lstStyle/>
          <a:p>
            <a:pPr algn="ctr" eaLnBrk="1" hangingPunct="1"/>
            <a:r>
              <a:rPr lang="en-US" altLang="en-US" sz="36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Mindfulness probes the link…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547813" y="4097338"/>
            <a:ext cx="4273550" cy="179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CC"/>
                </a:solidFill>
                <a:latin typeface="Century Gothic" panose="020B0502020202020204" pitchFamily="34" charset="0"/>
              </a:rPr>
              <a:t>Mindfulness</a:t>
            </a:r>
          </a:p>
          <a:p>
            <a:r>
              <a:rPr lang="en-US" altLang="en-US" sz="2400" dirty="0" err="1">
                <a:solidFill>
                  <a:srgbClr val="0000CC"/>
                </a:solidFill>
                <a:latin typeface="Century Gothic" panose="020B0502020202020204" pitchFamily="34" charset="0"/>
              </a:rPr>
              <a:t>ZaZen</a:t>
            </a:r>
            <a:endParaRPr lang="en-US" altLang="en-US" sz="2400" dirty="0">
              <a:solidFill>
                <a:srgbClr val="0000CC"/>
              </a:solidFill>
              <a:latin typeface="Century Gothic" panose="020B0502020202020204" pitchFamily="34" charset="0"/>
            </a:endParaRPr>
          </a:p>
          <a:p>
            <a:r>
              <a:rPr lang="en-US" altLang="en-US" sz="2400" dirty="0">
                <a:solidFill>
                  <a:srgbClr val="0000CC"/>
                </a:solidFill>
                <a:latin typeface="Century Gothic" panose="020B0502020202020204" pitchFamily="34" charset="0"/>
              </a:rPr>
              <a:t>Non-directed Meditation</a:t>
            </a:r>
          </a:p>
          <a:p>
            <a:r>
              <a:rPr lang="en-US" altLang="en-US" sz="2400" dirty="0" err="1">
                <a:solidFill>
                  <a:srgbClr val="0000CC"/>
                </a:solidFill>
                <a:latin typeface="Century Gothic" panose="020B0502020202020204" pitchFamily="34" charset="0"/>
              </a:rPr>
              <a:t>Saharaj</a:t>
            </a:r>
            <a:r>
              <a:rPr lang="en-US" altLang="en-US" sz="2400" dirty="0">
                <a:solidFill>
                  <a:srgbClr val="0000CC"/>
                </a:solidFill>
                <a:latin typeface="Century Gothic" panose="020B0502020202020204" pitchFamily="34" charset="0"/>
              </a:rPr>
              <a:t> Yoga</a:t>
            </a:r>
          </a:p>
        </p:txBody>
      </p:sp>
      <p:grpSp>
        <p:nvGrpSpPr>
          <p:cNvPr id="49156" name="Group 8"/>
          <p:cNvGrpSpPr>
            <a:grpSpLocks/>
          </p:cNvGrpSpPr>
          <p:nvPr/>
        </p:nvGrpSpPr>
        <p:grpSpPr bwMode="auto">
          <a:xfrm>
            <a:off x="5281613" y="2376488"/>
            <a:ext cx="2903537" cy="1876425"/>
            <a:chOff x="4555343" y="2514257"/>
            <a:chExt cx="2904775" cy="1876201"/>
          </a:xfrm>
        </p:grpSpPr>
        <p:grpSp>
          <p:nvGrpSpPr>
            <p:cNvPr id="49161" name="Group 28"/>
            <p:cNvGrpSpPr>
              <a:grpSpLocks/>
            </p:cNvGrpSpPr>
            <p:nvPr/>
          </p:nvGrpSpPr>
          <p:grpSpPr bwMode="auto">
            <a:xfrm>
              <a:off x="4617210" y="2514257"/>
              <a:ext cx="2842908" cy="856867"/>
              <a:chOff x="4624742" y="2514600"/>
              <a:chExt cx="2842858" cy="856645"/>
            </a:xfrm>
          </p:grpSpPr>
          <p:cxnSp>
            <p:nvCxnSpPr>
              <p:cNvPr id="49166" name="Straight Arrow Connector 5"/>
              <p:cNvCxnSpPr>
                <a:cxnSpLocks noChangeShapeType="1"/>
              </p:cNvCxnSpPr>
              <p:nvPr/>
            </p:nvCxnSpPr>
            <p:spPr bwMode="auto">
              <a:xfrm flipV="1">
                <a:off x="4624742" y="2972730"/>
                <a:ext cx="1328383" cy="398515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167" name="Straight Arrow Connector 7"/>
              <p:cNvCxnSpPr>
                <a:cxnSpLocks noChangeShapeType="1"/>
              </p:cNvCxnSpPr>
              <p:nvPr/>
            </p:nvCxnSpPr>
            <p:spPr bwMode="auto">
              <a:xfrm flipV="1">
                <a:off x="6139217" y="2514600"/>
                <a:ext cx="1328383" cy="398515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168" name="Straight Connector 26"/>
              <p:cNvCxnSpPr>
                <a:cxnSpLocks/>
              </p:cNvCxnSpPr>
              <p:nvPr/>
            </p:nvCxnSpPr>
            <p:spPr bwMode="auto">
              <a:xfrm flipV="1">
                <a:off x="5884914" y="2875046"/>
                <a:ext cx="371253" cy="121099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162" name="Group 30"/>
            <p:cNvGrpSpPr>
              <a:grpSpLocks/>
            </p:cNvGrpSpPr>
            <p:nvPr/>
          </p:nvGrpSpPr>
          <p:grpSpPr bwMode="auto">
            <a:xfrm rot="2426968">
              <a:off x="4555343" y="3533591"/>
              <a:ext cx="2842908" cy="856867"/>
              <a:chOff x="4624742" y="2514600"/>
              <a:chExt cx="2842858" cy="856645"/>
            </a:xfrm>
          </p:grpSpPr>
          <p:cxnSp>
            <p:nvCxnSpPr>
              <p:cNvPr id="49163" name="Straight Arrow Connector 31"/>
              <p:cNvCxnSpPr>
                <a:cxnSpLocks noChangeShapeType="1"/>
              </p:cNvCxnSpPr>
              <p:nvPr/>
            </p:nvCxnSpPr>
            <p:spPr bwMode="auto">
              <a:xfrm flipV="1">
                <a:off x="4624742" y="2972730"/>
                <a:ext cx="1328383" cy="398515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164" name="Straight Arrow Connector 32"/>
              <p:cNvCxnSpPr>
                <a:cxnSpLocks noChangeShapeType="1"/>
              </p:cNvCxnSpPr>
              <p:nvPr/>
            </p:nvCxnSpPr>
            <p:spPr bwMode="auto">
              <a:xfrm flipV="1">
                <a:off x="6139217" y="2514600"/>
                <a:ext cx="1328383" cy="398515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 type="triangle" w="lg" len="lg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165" name="Straight Connector 33"/>
              <p:cNvCxnSpPr>
                <a:cxnSpLocks/>
              </p:cNvCxnSpPr>
              <p:nvPr/>
            </p:nvCxnSpPr>
            <p:spPr bwMode="auto">
              <a:xfrm flipV="1">
                <a:off x="5884914" y="2875046"/>
                <a:ext cx="371253" cy="121099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39963"/>
            <a:ext cx="2036763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213" y="2151063"/>
            <a:ext cx="26447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Box 20"/>
          <p:cNvSpPr txBox="1">
            <a:spLocks noChangeArrowheads="1"/>
          </p:cNvSpPr>
          <p:nvPr/>
        </p:nvSpPr>
        <p:spPr bwMode="auto">
          <a:xfrm>
            <a:off x="6111875" y="1689100"/>
            <a:ext cx="150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2400">
                <a:solidFill>
                  <a:srgbClr val="005803"/>
                </a:solidFill>
                <a:latin typeface="Century Gothic" panose="020B0502020202020204" pitchFamily="34" charset="0"/>
              </a:rPr>
              <a:t>Process</a:t>
            </a:r>
          </a:p>
        </p:txBody>
      </p:sp>
      <p:sp>
        <p:nvSpPr>
          <p:cNvPr id="49160" name="TextBox 23"/>
          <p:cNvSpPr txBox="1">
            <a:spLocks noChangeArrowheads="1"/>
          </p:cNvSpPr>
          <p:nvPr/>
        </p:nvSpPr>
        <p:spPr bwMode="auto">
          <a:xfrm>
            <a:off x="6196013" y="5638800"/>
            <a:ext cx="1652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2400">
                <a:solidFill>
                  <a:srgbClr val="005803"/>
                </a:solidFill>
                <a:latin typeface="Century Gothic" panose="020B0502020202020204" pitchFamily="34" charset="0"/>
              </a:rPr>
              <a:t>Knowing</a:t>
            </a:r>
          </a:p>
        </p:txBody>
      </p:sp>
    </p:spTree>
    <p:extLst>
      <p:ext uri="{BB962C8B-B14F-4D97-AF65-F5344CB8AC3E}">
        <p14:creationId xmlns:p14="http://schemas.microsoft.com/office/powerpoint/2010/main" val="276939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1"/>
          <p:cNvSpPr>
            <a:spLocks noGrp="1"/>
          </p:cNvSpPr>
          <p:nvPr>
            <p:ph type="title"/>
          </p:nvPr>
        </p:nvSpPr>
        <p:spPr>
          <a:xfrm>
            <a:off x="404813" y="511175"/>
            <a:ext cx="10313987" cy="1143000"/>
          </a:xfrm>
        </p:spPr>
        <p:txBody>
          <a:bodyPr/>
          <a:lstStyle/>
          <a:p>
            <a:r>
              <a:rPr lang="en-US" altLang="en-US" sz="44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What stands out in the description of this meditation?</a:t>
            </a:r>
            <a:endParaRPr lang="en-US" altLang="en-US" sz="4400">
              <a:solidFill>
                <a:srgbClr val="663300"/>
              </a:solidFill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33794" name="Content Placeholder 1"/>
          <p:cNvSpPr>
            <a:spLocks noGrp="1"/>
          </p:cNvSpPr>
          <p:nvPr>
            <p:ph idx="1"/>
          </p:nvPr>
        </p:nvSpPr>
        <p:spPr>
          <a:xfrm>
            <a:off x="604838" y="1958975"/>
            <a:ext cx="10509250" cy="3992563"/>
          </a:xfrm>
        </p:spPr>
        <p:txBody>
          <a:bodyPr/>
          <a:lstStyle/>
          <a:p>
            <a:r>
              <a:rPr lang="en-US" altLang="en-US" sz="38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Immediately as I start to meditate, thoughts become more secondary in experience and an underlying pervasive inner silence becomes more primary. Many times during meditation practice all mental activity settles to silence. I am completely whole and at peace. </a:t>
            </a:r>
          </a:p>
        </p:txBody>
      </p:sp>
    </p:spTree>
    <p:extLst>
      <p:ext uri="{BB962C8B-B14F-4D97-AF65-F5344CB8AC3E}">
        <p14:creationId xmlns:p14="http://schemas.microsoft.com/office/powerpoint/2010/main" val="1454692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Content Placeholder 3"/>
          <p:cNvSpPr>
            <a:spLocks noGrp="1"/>
          </p:cNvSpPr>
          <p:nvPr>
            <p:ph idx="1"/>
          </p:nvPr>
        </p:nvSpPr>
        <p:spPr>
          <a:xfrm>
            <a:off x="2227263" y="228600"/>
            <a:ext cx="7754937" cy="1447800"/>
          </a:xfrm>
        </p:spPr>
        <p:txBody>
          <a:bodyPr/>
          <a:lstStyle/>
          <a:p>
            <a:pPr algn="ctr" eaLnBrk="1" hangingPunct="1"/>
            <a:r>
              <a:rPr lang="en-US" altLang="en-US" sz="360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Transcendental Meditation probes the subject…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75" y="1862138"/>
            <a:ext cx="2036763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050" y="2667000"/>
            <a:ext cx="237172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6"/>
          <p:cNvSpPr txBox="1">
            <a:spLocks noChangeArrowheads="1"/>
          </p:cNvSpPr>
          <p:nvPr/>
        </p:nvSpPr>
        <p:spPr bwMode="auto">
          <a:xfrm>
            <a:off x="8001000" y="6172200"/>
            <a:ext cx="4724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2800" dirty="0">
                <a:solidFill>
                  <a:srgbClr val="0000CC"/>
                </a:solidFill>
                <a:latin typeface="Century Gothic" panose="020B0502020202020204" pitchFamily="34" charset="0"/>
              </a:rPr>
              <a:t>Travis and Shear, 2010</a:t>
            </a:r>
          </a:p>
        </p:txBody>
      </p:sp>
      <p:sp>
        <p:nvSpPr>
          <p:cNvPr id="54278" name="TextBox 3"/>
          <p:cNvSpPr txBox="1">
            <a:spLocks noChangeArrowheads="1"/>
          </p:cNvSpPr>
          <p:nvPr/>
        </p:nvSpPr>
        <p:spPr bwMode="auto">
          <a:xfrm>
            <a:off x="6019800" y="4419600"/>
            <a:ext cx="5181600" cy="198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800" dirty="0">
                <a:solidFill>
                  <a:srgbClr val="0000CC"/>
                </a:solidFill>
                <a:latin typeface="Century Gothic" panose="020B0502020202020204" pitchFamily="34" charset="0"/>
              </a:rPr>
              <a:t>Transcendental Meditation</a:t>
            </a:r>
          </a:p>
          <a:p>
            <a:r>
              <a:rPr lang="en-US" altLang="en-US" sz="2800" dirty="0">
                <a:solidFill>
                  <a:srgbClr val="0000CC"/>
                </a:solidFill>
                <a:latin typeface="Century Gothic" panose="020B0502020202020204" pitchFamily="34" charset="0"/>
              </a:rPr>
              <a:t>Qigong master (45 years)</a:t>
            </a:r>
          </a:p>
          <a:p>
            <a:r>
              <a:rPr lang="en-US" altLang="en-US" sz="2800" dirty="0">
                <a:solidFill>
                  <a:srgbClr val="0000CC"/>
                </a:solidFill>
                <a:latin typeface="Century Gothic" panose="020B0502020202020204" pitchFamily="34" charset="0"/>
              </a:rPr>
              <a:t>Zen-Buddhist priests (25 years)</a:t>
            </a:r>
          </a:p>
        </p:txBody>
      </p:sp>
      <p:sp>
        <p:nvSpPr>
          <p:cNvPr id="54279" name="TextBox 19"/>
          <p:cNvSpPr txBox="1">
            <a:spLocks noChangeArrowheads="1"/>
          </p:cNvSpPr>
          <p:nvPr/>
        </p:nvSpPr>
        <p:spPr bwMode="auto">
          <a:xfrm>
            <a:off x="2590800" y="1447800"/>
            <a:ext cx="1500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2800">
                <a:solidFill>
                  <a:srgbClr val="005803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Subject</a:t>
            </a:r>
          </a:p>
        </p:txBody>
      </p:sp>
      <p:sp>
        <p:nvSpPr>
          <p:cNvPr id="54280" name="TextBox 22"/>
          <p:cNvSpPr txBox="1">
            <a:spLocks noChangeArrowheads="1"/>
          </p:cNvSpPr>
          <p:nvPr/>
        </p:nvSpPr>
        <p:spPr bwMode="auto">
          <a:xfrm>
            <a:off x="2462213" y="5953125"/>
            <a:ext cx="1652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2800">
                <a:solidFill>
                  <a:srgbClr val="005803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Knower</a:t>
            </a:r>
          </a:p>
        </p:txBody>
      </p:sp>
      <p:pic>
        <p:nvPicPr>
          <p:cNvPr id="54281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66950"/>
            <a:ext cx="2400300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2" name="Picture 15" descr="A close up of a flower&#10;&#10;Description automatically generated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2249488"/>
            <a:ext cx="1760537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17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74" name="Straight Connector 22"/>
          <p:cNvCxnSpPr>
            <a:cxnSpLocks noChangeShapeType="1"/>
          </p:cNvCxnSpPr>
          <p:nvPr/>
        </p:nvCxnSpPr>
        <p:spPr bwMode="auto">
          <a:xfrm rot="5400000">
            <a:off x="2096231" y="1466957"/>
            <a:ext cx="4565650" cy="393223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grpSp>
        <p:nvGrpSpPr>
          <p:cNvPr id="28675" name="Group 30"/>
          <p:cNvGrpSpPr>
            <a:grpSpLocks/>
          </p:cNvGrpSpPr>
          <p:nvPr/>
        </p:nvGrpSpPr>
        <p:grpSpPr bwMode="auto">
          <a:xfrm>
            <a:off x="573065" y="1313975"/>
            <a:ext cx="2838448" cy="1077218"/>
            <a:chOff x="5936342" y="2133600"/>
            <a:chExt cx="3302596" cy="1436289"/>
          </a:xfrm>
        </p:grpSpPr>
        <p:sp>
          <p:nvSpPr>
            <p:cNvPr id="1274884" name="TextBox 15"/>
            <p:cNvSpPr txBox="1">
              <a:spLocks noChangeArrowheads="1"/>
            </p:cNvSpPr>
            <p:nvPr/>
          </p:nvSpPr>
          <p:spPr bwMode="auto">
            <a:xfrm>
              <a:off x="6289990" y="2133600"/>
              <a:ext cx="2948948" cy="1436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  <a:defRPr/>
              </a:pPr>
              <a:r>
                <a:rPr lang="en-US" sz="3200" dirty="0">
                  <a:solidFill>
                    <a:srgbClr val="0000CC"/>
                  </a:solidFill>
                  <a:latin typeface="Century Gothic" panose="020B0502020202020204" pitchFamily="34" charset="0"/>
                </a:rPr>
                <a:t>Focused Attention</a:t>
              </a:r>
            </a:p>
          </p:txBody>
        </p:sp>
        <p:cxnSp>
          <p:nvCxnSpPr>
            <p:cNvPr id="28692" name="Straight Connector 24"/>
            <p:cNvCxnSpPr>
              <a:cxnSpLocks noChangeShapeType="1"/>
            </p:cNvCxnSpPr>
            <p:nvPr/>
          </p:nvCxnSpPr>
          <p:spPr bwMode="auto">
            <a:xfrm rot="5400000">
              <a:off x="5407765" y="2739171"/>
              <a:ext cx="1066005" cy="8852"/>
            </a:xfrm>
            <a:prstGeom prst="line">
              <a:avLst/>
            </a:prstGeom>
            <a:noFill/>
            <a:ln w="38100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676" name="Group 45"/>
          <p:cNvGrpSpPr>
            <a:grpSpLocks/>
          </p:cNvGrpSpPr>
          <p:nvPr/>
        </p:nvGrpSpPr>
        <p:grpSpPr bwMode="auto">
          <a:xfrm>
            <a:off x="482234" y="3053275"/>
            <a:ext cx="2781528" cy="1077218"/>
            <a:chOff x="3054766" y="3807248"/>
            <a:chExt cx="2275003" cy="1436291"/>
          </a:xfrm>
        </p:grpSpPr>
        <p:sp>
          <p:nvSpPr>
            <p:cNvPr id="30" name="Rectangle 29"/>
            <p:cNvSpPr/>
            <p:nvPr/>
          </p:nvSpPr>
          <p:spPr>
            <a:xfrm>
              <a:off x="3296597" y="3807248"/>
              <a:ext cx="2033172" cy="1436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  <a:defRPr/>
              </a:pPr>
              <a:r>
                <a:rPr lang="en-US" sz="3200" dirty="0">
                  <a:solidFill>
                    <a:srgbClr val="0000CC"/>
                  </a:solidFill>
                  <a:latin typeface="Century Gothic" panose="020B0502020202020204" pitchFamily="34" charset="0"/>
                </a:rPr>
                <a:t>Open Monitoring</a:t>
              </a:r>
            </a:p>
          </p:txBody>
        </p:sp>
        <p:cxnSp>
          <p:nvCxnSpPr>
            <p:cNvPr id="28690" name="Straight Connector 43"/>
            <p:cNvCxnSpPr>
              <a:cxnSpLocks noChangeShapeType="1"/>
            </p:cNvCxnSpPr>
            <p:nvPr/>
          </p:nvCxnSpPr>
          <p:spPr bwMode="auto">
            <a:xfrm rot="5400000">
              <a:off x="2524725" y="4440357"/>
              <a:ext cx="1066005" cy="5923"/>
            </a:xfrm>
            <a:prstGeom prst="line">
              <a:avLst/>
            </a:prstGeom>
            <a:noFill/>
            <a:ln w="38100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677" name="Group 16"/>
          <p:cNvGrpSpPr>
            <a:grpSpLocks/>
          </p:cNvGrpSpPr>
          <p:nvPr/>
        </p:nvGrpSpPr>
        <p:grpSpPr bwMode="auto">
          <a:xfrm>
            <a:off x="497724" y="4931070"/>
            <a:ext cx="3573208" cy="1077218"/>
            <a:chOff x="3352799" y="4206711"/>
            <a:chExt cx="2304006" cy="1436558"/>
          </a:xfrm>
        </p:grpSpPr>
        <p:sp>
          <p:nvSpPr>
            <p:cNvPr id="1274887" name="TextBox 26"/>
            <p:cNvSpPr txBox="1">
              <a:spLocks noChangeArrowheads="1"/>
            </p:cNvSpPr>
            <p:nvPr/>
          </p:nvSpPr>
          <p:spPr bwMode="auto">
            <a:xfrm>
              <a:off x="3502199" y="4206711"/>
              <a:ext cx="2154606" cy="1436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  <a:defRPr/>
              </a:pPr>
              <a:r>
                <a:rPr lang="en-US" sz="3200" dirty="0">
                  <a:solidFill>
                    <a:srgbClr val="0000CC"/>
                  </a:solidFill>
                  <a:latin typeface="Century Gothic" panose="020B0502020202020204" pitchFamily="34" charset="0"/>
                </a:rPr>
                <a:t>Automatic Self-Transcending</a:t>
              </a:r>
            </a:p>
          </p:txBody>
        </p:sp>
        <p:cxnSp>
          <p:nvCxnSpPr>
            <p:cNvPr id="28688" name="Straight Connector 27"/>
            <p:cNvCxnSpPr>
              <a:cxnSpLocks noChangeShapeType="1"/>
            </p:cNvCxnSpPr>
            <p:nvPr/>
          </p:nvCxnSpPr>
          <p:spPr bwMode="auto">
            <a:xfrm rot="5400000">
              <a:off x="2858568" y="4838181"/>
              <a:ext cx="990050" cy="1588"/>
            </a:xfrm>
            <a:prstGeom prst="line">
              <a:avLst/>
            </a:prstGeom>
            <a:noFill/>
            <a:ln w="38100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534" name="TextBox 32"/>
          <p:cNvSpPr txBox="1">
            <a:spLocks noChangeArrowheads="1"/>
          </p:cNvSpPr>
          <p:nvPr/>
        </p:nvSpPr>
        <p:spPr bwMode="auto">
          <a:xfrm>
            <a:off x="3978566" y="6357821"/>
            <a:ext cx="26089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en-US" sz="1800" dirty="0">
                <a:solidFill>
                  <a:srgbClr val="0000CC"/>
                </a:solidFill>
                <a:latin typeface="Century Gothic" panose="020B0502020202020204" pitchFamily="34" charset="0"/>
              </a:rPr>
              <a:t>Travis and Shear, 2010</a:t>
            </a:r>
            <a:endParaRPr lang="en-US" sz="1600" dirty="0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22535" name="Rectangle 1"/>
          <p:cNvSpPr>
            <a:spLocks noChangeArrowheads="1"/>
          </p:cNvSpPr>
          <p:nvPr/>
        </p:nvSpPr>
        <p:spPr bwMode="auto">
          <a:xfrm>
            <a:off x="3886201" y="3378387"/>
            <a:ext cx="1847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en-US" sz="1600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28681" name="AutoShape 17" descr="data:image/jpeg;base64,/9j/4AAQSkZJRgABAQAAAQABAAD/2wCEAAkGBhQQEBQUEBQSFRQWFRUUFBYUFRQVFRUVFxQVFRQXFhQXHCYeGRwjGRQUHy8gIycpLS0sFx4xNjAqNSYrLCkBCQoKDgwOGg8PGiwfHyQqLCwpMi0sLCwsKSksKSwpKSksLCkpKSwpKSwpLCksLCwsLCwsKSwpKSwsKSwpLCwsKf/AABEIALwBDAMBIgACEQEDEQH/xAAcAAABBQEBAQAAAAAAAAAAAAAAAQMEBQYHAgj/xAA9EAABAwIDBQUGBQMDBQEAAAABAAIRAyEEEjEFBkFRYSIycYGRE6GxwdHwBxRCUuEzcpIjYqIVFlOCskP/xAAaAQEAAwEBAQAAAAAAAAAAAAAAAgMEAQUG/8QAKhEAAgICAgIBAwMFAQAAAAAAAAECAxEhEjEEQRMUIlEyYXFCUoGx4SP/2gAMAwEAAhEDEQA/AOnbzYchzXjQjKehEkffRQcLUEX+/NayvQa9pDhIKoMXsJ7L0+0ORs7y4FZp17yjZVcuPFlfiKiZz2kwAOJtZV2O2uQ7JTY5zzPINHi76L3htiOq9rEuzcmCzG/+vE9TKo7ejavtWWTKdYP7pnqLj10T5bATjKDaYgQAmK+IAEkgAe7xXcY7Icm3oafUIEBM06UXK94euahlrYZzdqfAck9XOgCjx9lnPeCK9xJ6J4U5F9F7DANeFynKVMuuRbgPmevwXEhOedISnRH3xV5RxgYGB03Fj4GFTube9lMpvD6caltx4cfd8FZHRnms9l7SqToVJa6VSYN8K0pVVohIxzhgkIRKFcUioSIQCoSIlAKhIhAKhIhAKhIhAKhIhAKhIhAKhIhAKhIhACEIQGe2rsZrX+1Ase90PPzUOpWA0WscwEQbhUuL3Xa8y17m9LEe9Uzh/aaa7V1IzuOxwY0ueYAUbCYR2IIdUEMF2t5ngXfRWO2t1Q0sdJcwG88HcyAvZrBjVmcHn7jYrE4/YJXcGiAoLq8XXl9c1HQ28qj3xoYhjfZNBYXtu7oeDevXgoyb79FtcE3j2Z/eP8QHjENZh49nTdNQkSKjpgjwHMcfC/UsBWzAHgQCPDguEUtxqznhrHkDjNwBxXaN3qLmUKTXElzGtYT+4AQD6KWY6wQlXOOeZbYiiCFGwZyP6Gx+Cm1jZVrnw8eIU2ULOMEvCYyDB5x6K2oVFzvdrfX8/VfTNItqNe4B7BLHDMQ3MNQeoW4w9NwsdfviurKItxki6pPTqgUWmO9KkMqEd6IV8ZGWUR9I54GqjVMaOHqqjaGPcJuB7yUlYokoUymy1xW0ms4ieqhUcW8mc7fDgs0cTmcTPivdLG3gFZvnyzb9LxWjY065i8fFOCtz930VBgtqxYq1dVzt7JE8P5V8ZpmSdTi9osAUqz42yWuyuBaRqD8lPobUDlJWIg6ZIsEJtlYFOAqeSrGBUISLoFSJUiAVCEiAVCEiAEJUIBEJUIDxUYHAgiQdQqHGbph5ltRzRyIkLQIUXFPsnGco9FXsrYFPD3Euf+52vlyXneHZIxFEgAZ23YfiPMK2hEJwWMBWSUuXs5phcNlcZF9PRXWEqAaq+x2w2VDmEtcdSND4hV9Xdup+lzPOR8isnwuPR6D8qNn6tCPqyFU4gXOUS68DiTwHReN6cPiMHhTVps9uQe01s9lsGXHiQLaDjKjbqCs2h7fGQKlS9OkBlDGcJmSXHW+ggc1zhNvZH5YJPBO3K3VbgaAFjVd2qjubjrHRaR7A4XULBbRa63dPI/IqaStSSwYW3nIjZbYfQLxWc4mLeZCczKNisEH8SDzH0UZR1oshPf3ETaWEqhpLAXcwDJ8oWPx22S0w+ZHB1nA8iCtO+pUw5kyRz4fwjEPp4xsV2UoItmBzeThdqzTjy10z0arOG2so5hjd5zSra9l1j0PAqRQ3n7UzwHzXj8RdyPy1I18O/wBpSbGdpu6mDYEH9TZtzHXVcxGPfwmOHBQ+DJe/LivR9A4LaIqNBB1VrgtoZTrZcO3W3yfQ7FUnLNncuh6Lo2B3gbUgtcDoovlW9nUoWrRvcXTZXZZwDh3TxB69FSOxL6Ry1BB9xHMHiF4wOKuCFJ3j2c/EYYmiZqs7bG27X7mT1HvAVuee12ZuPxvD6HKG1Ce6VYYTHOfxMjQ6eRC5Nu9viX1TTf2XAwWukEEGCCDxELoWDxNg4G6Rm08MlZTFrMTYYXFZhfUaqSsycVIzs7w7w5gcfEK32btIVG63+K1xnnR5k62tk9CVCsKREJUIBEJUIBEIQgBCEIBYSIQgBCEIARCEIAhVe19lNe0uDe2L2tMajxVoiFxoGGZDtLx/kPLipuH2gW97tD3qVtnYN/aUddXNHvIVLXxQZ3oHUkD1myo5cezRxUlmJoqeIDh2T9UrXmbrM08cNWn0+7KdR22P1eoVikVuLRdGDY3Cr8VsjjS/xOnlyTf/AFynzPohu8dMc/cjwyUHKPRkd5dsNw7XCu2WwfaMIs5hsWxoZFllqWO2RWaR7GtSzEE5c3Zi1ocfmt/trH4fGM9niqGdnAgw5vUHgVmKX4c0HgihWc6dGuawOAnQxE24j0WVxcOtm7nGzGdP/ZjNubvUmtc7B1xWpalhOWq3+5hjMBzAVFhsXUovBY4jLFuB6ELc4/8ADjENDi0ZomzdbcIPS/kstiNnmnBIvM8HCRf7Cj8sXpk1XJdHRd2Nutr02ub4OHEHiCtRQx+U2XDsHtarhahqMuHd9osD4ciuobCxntqLXi+Zod6qrDi9dGpNWrfZRfizsDK+nj8P2SXBtaP3/oeY5xlPlzVrufvAK9FpkSBBHVXGMoCvQqUKh7NRhaOjv0nydB8lxXB4+phXywxeHDhrBVv61n2Z4/8AlLD6Z37C4wBwIKMPixQrlhs09phvoeHlceSpNlVczAQZ0K97xYkCkx41Y/Kf7XjX/ID1UVJlk6lywb6htpgcxj3XcOz14aq0WG3cy1GsNWSA4OYRoLc/j4LcNW2uTktnleRWoSwhUIQrTOLCISIQCoQhACEIQAhCEAIQhACEiEAEqq3g3ko4GnnruIkw1rRLnHWAPmo2+G9dPZ+HNR8F57NNkxmd9BqfLmuE7U2jjMfW9o5rnOqXbLXBoZMdgcGjTxVNlqgi+qlzf7Gr3i/FetVMUc1FvJp7Z17zuHCwjzWVO8bzPadc5jLiQXcz16yrPB7jGZruvIEMjKbEmXa8hpxUs7oMpCQ0mDBJiJk5QPFsHxXmS8uGXnZ6kPHwsLRUUduGiJZOZxg37J6n/d8lZYLfMERVaW9W3b6aj3p6jgmVHNa6m2BI7IaXHMRaeJ1hQMbu+wguY0gCSAJDsmYAEg2JM+K5X5sW8I7Z4mtmgo7WZUEscCOnDySnFSsedmOpQWSDzEyn6W2S12WqCHc4I9QdFujapdGOVLiaepiJCKD4IMxF1WUMUHanzV5s3ChxGcjKOAtm8YUnshnBcYR1XF0yA57RoHSDNtHA2cPQ9Vk9v7v16HaqNpCnmglv6pGonTTiLQug4SsGgBoAA0AVgwZxDgCDqCJB8iuyqjLshG6UHo+eNr0AHTmYZkEMnM0cMw0J6haPcLaYDDSnuG3VpJI+a2O9v4ZNrNz4PKx4v7M2a7o1x7vw8Fy00a2CrzBZVYYc1w9xHIqidbSwbqL03k62KF7idPLwXHNpbMLXPLxDfaVGWImWkg2mdV0XZO/lGo0GoQ0x2mu1EaxzHgsVtPaba+Jr+zZNN7j7IOmWlxaXPaObiDb/AHKqLeOi2e2smi3E2rmw4a43Ycp8tPdC020cN7bC12DXLmHOWQ8D/jCw2y6PsQxzAYc0e1F4aQ9zc55as8jPBajCbfFMOhry8DulpFyJbmJ4H5qKsSZfhSh3tDW6uNLmDI+0ag2810jd/bGZ5Y4k6ZCf7RIjhz+yuVbsNyNIiCWkkeDriPT0WgwW1/y2SqZcGiTa/ZfBuebSrqWk8pmPym7O0dWSry0ylXonjioQhAIhKhAIhKhAIhKhAIhKhAJKrdu7dpYSkalVwAAsJguPIfXgoG+W9IwNCWhrqz5FJhMZiNSegHyHFcbOLqYpznYoudVc8mJAidIGgAsLcllv8hV6XZqo8d2bfQ5t/absfV9pXL6hBIYGnLTYDJDG2mba6nVScLtGtmH+pTENFNrW0wTxloIEkeX1UepsrJTDaZc3tEnXOc8CW8SSBrIi/QroW7+w2UWNjtERJdJPqbyvKlKVrPTzGpdFKNk42uJfVIvaOyACb2EcOOvooOK3RrGXCo4x3gHEkg9PI+q3z3gHLBuQJA+4hJhW5c0gmDyudYRU67KvqHno5ditkYgQLwJgxpxMkNkry81mtaHXDRwFyCbW8eHUhdUfSa4GWg/H6aKk2luq1/cIAFo4XtqoKqUP3LfqFL9jBfnzY1Kc65cpyumbyCDmVVtrHMqtkZvaT2S65nkXTyt6LWYvYZZ3rNJAgTFuUDmqTH7Gk3be9wNLWNvgFKNkYvaJYcvZn8LjXthazY23LCenwKz+NY9lUPqBrxYdpoym0AOyQD48eaaFUBoMctLEW5rdXdlGeyg61svaumhHNaHD4oO0K4vs3eKpS4Zx1IaffYrabE3op1YGbI+YyuN54QdLrRGxP2Y50yXo3zXLOb77nNx9LMyBXYOw7QOFzkd05HgfEqww20CO9dWlGuHCxV2pLBQsxeUfOeI2eWucx7S17SQQRBBGoKlbMwcMeS1v/wCYLp7bO1LsrB3jp5ecdV373KGKHtqI/wBZo7Q/8jRw/uA056co5/s2g5riWmHDK1w0JAd8iAvO8hOB6lElYsmgovcykKQLT3gJg9gw5oJ4EfMJmrNOAzmC7QSGgkX6GF5YAx0yNL9RaBHqvb2jiOczysbnxsvPNJE2U8y4nKCCW2/bl+Ep38wzSrIZLT4yZd/xA9VVOxT4cWiXOMNaNSJJku4D+IV3uzuw7E1B7eHaSI7LQPuForUvRCyUUtnQcJv/AIZ4s4iPBXmz9psrtzUySPCFAwe7GFpxkoUQbXyN+atabQBDRA4ACB6L1YcvbPHnx/pQ5KXMvKWFcVHuEQkQpHBYRCRCAWEJEIBV5JhDngaqt2zjw2hVLTcU3kRzDSQoyaSOpNs47vPt043GPqCCwFrKNjmbTBu6+hJl3oEzsjBw4Oe0mCXTJGkyYHTNz0PNVuGcAMwd2ASC1sdogwLk6wYjn4q3oYoua5uUBwnLnMgiRPZ+XIleBbJyk2z3YRUVhDlWq50FpJENLTeS3OBaDA7Jv4hdGwNfMxrvsLntbEaR2rQRYkiLmOMGPH4W+7u3jSmnUPZE5QSCQCTqfCbacJUqpKLK7YuSNqH3keA5KIzEFrnZzY358ZXh2LDi3LUYLg8DmBJA8JIMeC81arSTbNl8NLCeq1JmTBIxO0WgWAkzP8qO6pJHWdEjMXTDrsjQAkW+PivbsWwSMlwdW3bEc1Mhgj4mhmBadCsztXBZNO7fvSOPitbUxDS0kNHIiNJvInXRVe2cZTNN3Zg8CbX4X9FntjHGcF9UpJ4yY10Vg9rsoIBc24ykC8RHL1uqHH4XKbRB8wLaK+w+PHtKtMG5jNDeHESdIgxHM8hELEtzte4CGnKWyDBLYbI6RInos8Hx6NyeXhlKxsffonmnwjjFr/cXQ8ROiUkDUq1stSN5u3vS1zAzEODXiwcTZ44EnSVqqTuLT6LitTED75qVs7eirh/6VRwHLvN82my013tdmC3xU23E7fQxxFjdUW8W7rauarRbLzBez99xcf7refjrl9nfiboK1IHqxwBganK4/NavZO9dLECWiq3+9hA8iJBWhyrsWGY1Cyp5Rz3aO22UjfvDsgcbSLDgqv2+JxY7LSxs8bCPiV0nbW7WGxFQ12tb7a0wDD+Enr19U/s/d9o70N8ifhYLH8Si8LZrVuVl6Mzu7uw4AAnM6bk28gOghdM2FsUYdlruMSfkExS2TTaB2p8v5hS24zIIbp6/wtNcFHbM1ljl0WQbGqbfi2jr4KtqYgnU/fgmXO5q7njop4fkn1dp/t+v8KM7EOPE+qhVca1ouUz+fJ7rHkcwPqoubZJQSNghCFrMwJJQVB2htMUnMae8+co5wJKjKSiss7GLk8ImucotavGr2t4dfesXtbf0l7qdAXaYc8i2n6eAvNzayzFfFOrvz1HEuJ0sJsBaOQDjAHK9159nmpaiboeJLuR099anJl4JGvaCZdXpOBGZpBse0IM8CsNhcLYGpcXNjAuLWJmb8OJ5Fe3sa11u9xEk2JsSAYJt8VS/Jb9FqoS9lHvNur+Ud2BNNzuw4XN4hrjwM8uUquZiSA2JicpEgkXjR3CSDK1r8R+0zBnKDAJBNvEXB8brwykXPcLES6Zb3rXEm0Q0iJ5rI99I1J62Zx+KLsplzvCIdbtExeBHA8U2XEuJOUOmGmII/wDV0SDPu6LZHZ7R2i2lmB7L8oyW/c1pAcbcRAXirsylVMvDXOky5ktE6Hsi09BHyXMY2OSZl6eKqUpLHZSdbm4NoiRcSPQJBt6vTe453z17x1uZ0Fj6LQVdhUHAZ6QYOJbImTqQdbweOhvziHdKgLvqVBYXEaybZQPC3UclOL/JGRX1t6cQTd1jfKeAAF2g92Z9yfbvbVJkEADWGcZItlMp2pufN2YhwbrD2GGgWsWmDqOtlDxG6GKDyGtBYf1B7W6WBGpNuYlWJ56ZDEV2iX/3Q5rXWBhwzX73eFhPiqTePb1fEgU2tkO0izYFpLjqbKV/2piBYUXai4c3jGYkZunvTdXdnEkf0n6nUsEHh3jEQV3L9hRS6K/DAsFoksGfmecZr9LeOib23iXBlNzhAMhoBsG6ttMkmXGeNlOO7ONM5KfaMDPUewCByaJ+wlo/hjiHuzVazRfRpJNup1XVXl5ZL5OPRnKlV/ZzQwGIc8wIPE9I6LxANg8OdOlNpfbWZHwW8wX4a0wZMvdzN/8A6Wp2XuwxjB2QDHISPIWU1BekRdr9s45hd38VV0plo5u+gWgwH4bvf/Vc7waI/n3rq2D2WKbYcc5vcgDyytsFMY0DQffkrVF/wUys/wAmL2R+H9GjB9mwu5uGY+9a6nsgNAkt8FJzLw53VS4Irc2xBSA/gQlEcB8/imauIA1UUbSzf0wX/wBot5u096l/BEsC/mmquLa0SSF5pbMrVNSGDpc+pt7irDDbuU23d2jzN/j8lYoSZW5xRTjHuf8A0mud10HqfkpNLY1ap33ZRyGvqfotDToNboAE5CsVS9kHa/RWYXd+my5Enmbn1Vg2i0aAeicDV6yq1RSKm2z0hCFI4Ish+INHsNfcFjXFpHO38LXqm3owXtqDm8bx4wR75VF8eUGkXUS42JnKC2XS24OWJ1LwZ14i4HrKsG7Pa2eyScxcJk5T3WkToNPToq3ZtQgZCQHy4dl4mA4zMiZkA35q3AEg2D8vauQIuRYn46H3fP5xo9tkirTfBAsRM2tqRpbWRadYupmzdlVap7VgDqIhwABB6Gez4DyUPZGGNaqAZgEkgQAAAAJbmP6hYj5rd4SgGNHhBv8ANa6a1LbMl1nHSKenu022ZxjiDobzB8/WPNTBuxT4ZhIEwY0428vRWS9jqtirh+DI7Jfkrhu/T/3EzMk30HFeamwGeHj56Rpc+5WczcIGUa/Fd+OH4Oc5fkqH7FaJjxiBFp6dVm97cKKOGfUaA3K0Ozf2luYH9NxPL5LcvrBok2HEmLLKbX2tQxLQ1jPb0pIdA/0hlLbuJs6CbDoZ0We6NcVkvqlNyIOzy6pRYbA5f1cnXFoE2AMSrih3bGRwga/VV3/UwLDLnv3f0AzEn5/VGzMEaVNtMOhrRrq5xJlxI0Ekk+ay1PejVNa2WNWuGqO2mXmTJ87D5BSKOHYNQXf3fRS21ANIC2cXLsz8kuhhmBnWPn6p+nhWtuB80Z15c5WKKRW5Nj2Yff0SGqmC5Rau0WAwCXO/awFx9Bp5ruTmCdnSGoBc+qitoV6nda2mOb+07/AW9/kn6O7TCZrOdVP+89keDB2VNQkyDlFEd212kxTDqh5Uxm9Xd0eqcp4DE1uDaQ/zd8mj3q8oUWMEBunAAAJ2ribQ2QTYEAug89I9Vb8S9lbsfoq6G6zLGoTUPN5zeje6PIK1pYBrfu3ovWFY5rQHuzHi6ACfIWT8q1RS6KnJsAEJElN2a4nzBHuKkRHA1egEJV0AhCEAISIQBCbrUcwTiEBzfe7ct1Jz8ThwCDeoyJj9zmgXg6kDTVZSltRr6naYLGQSTJc0HKIF5t7l3JwWB3t/Dsve6tgiGuN309A43ksOgOljbwXm3+JyfKHZ6FHla4zIO721206mUAZSCXEcx2b+vuWxpYjMAWkQeIj4+nBcd/MVsNVFKqx4OmR7e1mJ7IBGo4Cx0V5sveeo14DRUMmGtIIa6LG2WLE8+UwVkjOVX2yWjTOpW/dE6Xh6uvePl1T/ALTnZYo7/wBNsh2UOBIIJiCOfmouK31qPBLfZZW3LgXv5mYbwsdTCt+qjFf8KPpptm5qVwDJMADnAjqNOSrK+8dImKZDybQ3u8Jl2llhMVvJSrA5qrnWJgGAQ0S7UmfK6i0t5RDvZN9mxrQ4We0Ge6AYJuQI0BVEvInL9KLo+NFbbNBtXeF1aplZmLQSKpJy0h0LolxjgBxuomMx8DsljWgXyk5ReLN4GOfLRZV+3a1U5nEwROVhExcQTNj4xwUSpSxFaB7NwaNBnaPM3uV1ePKf3SJuyMNRNDQ2t7So0OMgESTll3j5/fLUUcVKwmE3fxEgtaweNQfJq1WC2diYAJw7esvf7uytEKnHpFE7E9tl9SrKQKirsNsWoe/iD4U2Nb7zJVpQ3bpnvB9T+9ziP8e77lojXIzuyJGqbUY0wCXO/a0FzvQAr0329TuU8g/dUMf8GyfUhXuH2cGCGta0cgAPgpH5aBz8I+atVX5K3b+ChpbvZv61Rz+g7DPQXPmSrKjgGsblpgM5ZQLHnHFWIw4XsMAVqgkVObZEp0z4p5uHPFPykU8EDy2kAvaRLC6AQhCAIXpq8oCAeQkQgFQkQgBCVCARCVCAREJV5c6NUBA2xsOlimFlZoIIIBgZmzxaYsub7wbpnAMLqGJp2Dgxr2/6gkdqMgMuIgZiB1ldLr4omzbfFU+J2W1+oBVNlMZ9othbKHTODbR2ic7cwcack5A02J1nSZ5g6cbKBiNotAin7WTciCGgftjU+PRd2r7o0X6tCiv3Fon9DfQKtUJdFz8hs4lQxri1zcpM6DSDzmJ8rK32bhapAu8AaAFwi0GL2suqs3GojRoUunuqxugCn8SIfOzB7N2XA0Wu2fuqXAHMyOl1b09hNHBTcNgchltlLgQcyHh92GjVxPhZWVHZDG8J8VPpiQnAxSUUQcmxinQA0ATwC9QlhSIiBKiELoBIlQgBCISoAQlhCHBCUiClCAF7YF5ATiHQQlQgERKVCAEkIlCAISpJQgAqJVMqU4JvKgIgor2MME/CEOEc4QdUn5TqpKRARvyvVH5XqpKIQEb8seYS/lz0UhCAbp0iOKdSJUOghIlQAhCEOAiEBKgCEsIQgBIgpEAqEi9NQHtgSoSodEhEIlEoAhEIlEoD/9k="/>
          <p:cNvSpPr>
            <a:spLocks noChangeAspect="1" noChangeArrowheads="1"/>
          </p:cNvSpPr>
          <p:nvPr/>
        </p:nvSpPr>
        <p:spPr bwMode="auto">
          <a:xfrm>
            <a:off x="5659438" y="83679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500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500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20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>
              <a:spcBef>
                <a:spcPct val="20000"/>
              </a:spcBef>
              <a:buClrTx/>
              <a:buSzTx/>
              <a:buNone/>
            </a:pPr>
            <a:endParaRPr lang="en-US" sz="3200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9263" y="2254753"/>
            <a:ext cx="3815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CC"/>
                </a:solidFill>
                <a:latin typeface="Century Gothic" panose="020B0502020202020204" pitchFamily="34" charset="0"/>
              </a:rPr>
              <a:t>Focus </a:t>
            </a:r>
            <a:r>
              <a:rPr lang="en-US" sz="1800" dirty="0">
                <a:solidFill>
                  <a:srgbClr val="0000CC"/>
                </a:solidFill>
                <a:latin typeface="Century Gothic" panose="020B0502020202020204" pitchFamily="34" charset="0"/>
              </a:rPr>
              <a:t>(</a:t>
            </a:r>
            <a:r>
              <a:rPr lang="en-US" sz="1600" dirty="0">
                <a:solidFill>
                  <a:srgbClr val="0000CC"/>
                </a:solidFill>
                <a:latin typeface="Century Gothic" panose="020B0502020202020204" pitchFamily="34" charset="0"/>
              </a:rPr>
              <a:t>Gamma 30-50 Hz)</a:t>
            </a:r>
            <a:endParaRPr lang="en-US" sz="1800" dirty="0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59263" y="4050985"/>
            <a:ext cx="4266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CC"/>
                </a:solidFill>
                <a:latin typeface="Century Gothic" panose="020B0502020202020204" pitchFamily="34" charset="0"/>
              </a:rPr>
              <a:t>Mindful </a:t>
            </a:r>
            <a:r>
              <a:rPr lang="en-US" sz="1800" dirty="0">
                <a:solidFill>
                  <a:srgbClr val="0000CC"/>
                </a:solidFill>
                <a:latin typeface="Century Gothic" panose="020B0502020202020204" pitchFamily="34" charset="0"/>
              </a:rPr>
              <a:t>(</a:t>
            </a:r>
            <a:r>
              <a:rPr lang="en-US" sz="1600" dirty="0">
                <a:solidFill>
                  <a:srgbClr val="0000CC"/>
                </a:solidFill>
                <a:latin typeface="Century Gothic" panose="020B0502020202020204" pitchFamily="34" charset="0"/>
              </a:rPr>
              <a:t>Theta 5-8 Hz)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3719" y="6018793"/>
            <a:ext cx="427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00CC"/>
                </a:solidFill>
                <a:latin typeface="Century Gothic" panose="020B0502020202020204" pitchFamily="34" charset="0"/>
              </a:rPr>
              <a:t>Transcend </a:t>
            </a:r>
            <a:r>
              <a:rPr lang="en-US" sz="1800" dirty="0">
                <a:solidFill>
                  <a:srgbClr val="0000CC"/>
                </a:solidFill>
                <a:latin typeface="Century Gothic" panose="020B0502020202020204" pitchFamily="34" charset="0"/>
              </a:rPr>
              <a:t>(</a:t>
            </a:r>
            <a:r>
              <a:rPr lang="en-US" sz="1600" dirty="0">
                <a:solidFill>
                  <a:srgbClr val="0000CC"/>
                </a:solidFill>
                <a:latin typeface="Century Gothic" panose="020B0502020202020204" pitchFamily="34" charset="0"/>
              </a:rPr>
              <a:t>Alpha1 8-10 Hz)</a:t>
            </a:r>
            <a:endParaRPr lang="en-US" sz="1800" dirty="0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58" y="224526"/>
            <a:ext cx="10515600" cy="819625"/>
          </a:xfrm>
        </p:spPr>
        <p:txBody>
          <a:bodyPr/>
          <a:lstStyle/>
          <a:p>
            <a:r>
              <a:rPr lang="en-US" dirty="0"/>
              <a:t>Categories of Meditation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1000" y="2011740"/>
            <a:ext cx="2590800" cy="107721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200" dirty="0">
                <a:solidFill>
                  <a:srgbClr val="0000CC"/>
                </a:solidFill>
                <a:latin typeface="+mn-lt"/>
              </a:rPr>
              <a:t>New ways to use your mind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4942582"/>
            <a:ext cx="2590800" cy="107721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None/>
            </a:pPr>
            <a:r>
              <a:rPr lang="en-US" sz="3200" dirty="0">
                <a:solidFill>
                  <a:srgbClr val="0000CC"/>
                </a:solidFill>
                <a:latin typeface="+mn-lt"/>
              </a:rPr>
              <a:t>Sharpens your mind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01386" y="4572000"/>
            <a:ext cx="11457214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07" r="5938"/>
          <a:stretch/>
        </p:blipFill>
        <p:spPr>
          <a:xfrm>
            <a:off x="7123153" y="1470171"/>
            <a:ext cx="4816352" cy="42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3" grpId="0"/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rgbClr val="0000CC"/>
                </a:solidFill>
                <a:latin typeface="Century Gothic" panose="020B0502020202020204" pitchFamily="34" charset="0"/>
              </a:rPr>
              <a:t>What does “</a:t>
            </a:r>
            <a:r>
              <a:rPr lang="en-US" sz="4800" dirty="0">
                <a:solidFill>
                  <a:srgbClr val="0000CC"/>
                </a:solidFill>
              </a:rPr>
              <a:t>Sharpens </a:t>
            </a:r>
            <a:r>
              <a:rPr lang="en-US" sz="4800" dirty="0">
                <a:solidFill>
                  <a:srgbClr val="0000CC"/>
                </a:solidFill>
                <a:latin typeface="Century Gothic" panose="020B0502020202020204" pitchFamily="34" charset="0"/>
              </a:rPr>
              <a:t>your mind” mean?</a:t>
            </a:r>
          </a:p>
        </p:txBody>
      </p:sp>
    </p:spTree>
    <p:extLst>
      <p:ext uri="{BB962C8B-B14F-4D97-AF65-F5344CB8AC3E}">
        <p14:creationId xmlns:p14="http://schemas.microsoft.com/office/powerpoint/2010/main" val="181348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upload.wikimedia.org/wikipedia/commons/thumb/a/a0/Brain_human_sagittal_section.svg/295px-Brain_human_sagittal_sec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3"/>
          <a:stretch>
            <a:fillRect/>
          </a:stretch>
        </p:blipFill>
        <p:spPr bwMode="auto">
          <a:xfrm>
            <a:off x="4058040" y="3479780"/>
            <a:ext cx="3161519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>
          <a:xfrm>
            <a:off x="6292363" y="3796111"/>
            <a:ext cx="685800" cy="1143000"/>
          </a:xfrm>
          <a:prstGeom prst="downArrow">
            <a:avLst/>
          </a:prstGeom>
          <a:solidFill>
            <a:srgbClr val="0000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kern="0" dirty="0">
              <a:solidFill>
                <a:srgbClr val="FFFFCC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5129213" y="4628642"/>
            <a:ext cx="685800" cy="990600"/>
          </a:xfrm>
          <a:prstGeom prst="downArrow">
            <a:avLst/>
          </a:prstGeom>
          <a:solidFill>
            <a:srgbClr val="0000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4000" kern="0" dirty="0">
              <a:solidFill>
                <a:srgbClr val="FFFFCC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509" name="Group 11"/>
          <p:cNvGrpSpPr>
            <a:grpSpLocks/>
          </p:cNvGrpSpPr>
          <p:nvPr/>
        </p:nvGrpSpPr>
        <p:grpSpPr bwMode="auto">
          <a:xfrm>
            <a:off x="7829869" y="2203205"/>
            <a:ext cx="3248025" cy="2876549"/>
            <a:chOff x="7191375" y="1524000"/>
            <a:chExt cx="3781425" cy="3486446"/>
          </a:xfrm>
        </p:grpSpPr>
        <p:pic>
          <p:nvPicPr>
            <p:cNvPr id="21517" name="Picture 2" descr="https://upload.wikimedia.org/wikipedia/commons/thumb/a/a0/Brain_human_sagittal_section.svg/295px-Brain_human_sagittal_section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63"/>
            <a:stretch>
              <a:fillRect/>
            </a:stretch>
          </p:blipFill>
          <p:spPr bwMode="auto">
            <a:xfrm flipH="1">
              <a:off x="7191375" y="1524000"/>
              <a:ext cx="3781425" cy="3486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Down Arrow 9"/>
            <p:cNvSpPr/>
            <p:nvPr/>
          </p:nvSpPr>
          <p:spPr>
            <a:xfrm>
              <a:off x="8739188" y="3067181"/>
              <a:ext cx="685800" cy="990684"/>
            </a:xfrm>
            <a:prstGeom prst="downArrow">
              <a:avLst/>
            </a:prstGeom>
            <a:solidFill>
              <a:srgbClr val="0000CC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4000" kern="0" dirty="0">
                <a:solidFill>
                  <a:srgbClr val="FFFFCC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 flipV="1">
              <a:off x="10086975" y="1924084"/>
              <a:ext cx="685800" cy="1143097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kern="0" dirty="0">
                <a:solidFill>
                  <a:srgbClr val="FFFFCC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510" name="Title 12"/>
          <p:cNvSpPr>
            <a:spLocks noGrp="1"/>
          </p:cNvSpPr>
          <p:nvPr>
            <p:ph type="title"/>
          </p:nvPr>
        </p:nvSpPr>
        <p:spPr>
          <a:xfrm>
            <a:off x="4009119" y="2587503"/>
            <a:ext cx="3686175" cy="1143000"/>
          </a:xfrm>
        </p:spPr>
        <p:txBody>
          <a:bodyPr/>
          <a:lstStyle/>
          <a:p>
            <a:r>
              <a:rPr lang="en-US" altLang="en-US" sz="32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Rest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1" y="191036"/>
            <a:ext cx="8610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  <a:defRPr/>
            </a:pPr>
            <a:r>
              <a:rPr lang="en-US" altLang="en-US" sz="3600" dirty="0">
                <a:solidFill>
                  <a:srgbClr val="0000C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Sharpens your mind means higher frontal blood flow</a:t>
            </a:r>
            <a:endParaRPr lang="en-US" sz="3600" dirty="0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2"/>
          <p:cNvSpPr txBox="1">
            <a:spLocks/>
          </p:cNvSpPr>
          <p:nvPr/>
        </p:nvSpPr>
        <p:spPr>
          <a:xfrm>
            <a:off x="7022490" y="1117864"/>
            <a:ext cx="45624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8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Restful Alertness during TM Practice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10600" y="6216134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err="1">
                <a:solidFill>
                  <a:srgbClr val="0000CC"/>
                </a:solidFill>
                <a:latin typeface="Century Gothic" panose="020B0502020202020204" pitchFamily="34" charset="0"/>
              </a:rPr>
              <a:t>Mahone</a:t>
            </a:r>
            <a:r>
              <a:rPr lang="en-US" dirty="0">
                <a:solidFill>
                  <a:srgbClr val="0000CC"/>
                </a:solidFill>
                <a:latin typeface="Century Gothic" panose="020B0502020202020204" pitchFamily="34" charset="0"/>
              </a:rPr>
              <a:t> et al, 2017</a:t>
            </a:r>
          </a:p>
        </p:txBody>
      </p:sp>
      <p:pic>
        <p:nvPicPr>
          <p:cNvPr id="13" name="Picture 2" descr="https://upload.wikimedia.org/wikipedia/commons/thumb/a/a0/Brain_human_sagittal_section.svg/295px-Brain_human_sagittal_sec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3"/>
          <a:stretch>
            <a:fillRect/>
          </a:stretch>
        </p:blipFill>
        <p:spPr bwMode="auto">
          <a:xfrm>
            <a:off x="433069" y="2203205"/>
            <a:ext cx="3161519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own Arrow 13"/>
          <p:cNvSpPr/>
          <p:nvPr/>
        </p:nvSpPr>
        <p:spPr bwMode="auto">
          <a:xfrm flipV="1">
            <a:off x="1600200" y="3188964"/>
            <a:ext cx="589062" cy="943131"/>
          </a:xfrm>
          <a:prstGeom prst="downArrow">
            <a:avLst/>
          </a:prstGeom>
          <a:solidFill>
            <a:srgbClr val="FF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kern="0" dirty="0">
              <a:solidFill>
                <a:srgbClr val="FFFFC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2527565" y="2435172"/>
            <a:ext cx="685800" cy="1143000"/>
          </a:xfrm>
          <a:prstGeom prst="downArrow">
            <a:avLst/>
          </a:prstGeom>
          <a:solidFill>
            <a:srgbClr val="0000CC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kern="0" dirty="0">
              <a:solidFill>
                <a:srgbClr val="FFFFCC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12"/>
          <p:cNvSpPr txBox="1">
            <a:spLocks/>
          </p:cNvSpPr>
          <p:nvPr/>
        </p:nvSpPr>
        <p:spPr bwMode="auto">
          <a:xfrm>
            <a:off x="16492" y="4980832"/>
            <a:ext cx="3686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00518F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66330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66330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66330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663300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None/>
            </a:pPr>
            <a:r>
              <a:rPr lang="en-US" altLang="en-US" sz="32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Stress</a:t>
            </a:r>
          </a:p>
        </p:txBody>
      </p:sp>
    </p:spTree>
    <p:extLst>
      <p:ext uri="{BB962C8B-B14F-4D97-AF65-F5344CB8AC3E}">
        <p14:creationId xmlns:p14="http://schemas.microsoft.com/office/powerpoint/2010/main" val="69479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510" grpId="0"/>
      <p:bldP spid="12" grpId="0"/>
      <p:bldP spid="2" grpId="0"/>
      <p:bldP spid="15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d3r4ecz8hnfnqf.cloudfront.net/4ff32bcd246b709a9cd7a432/full/thalam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8" t="18401" r="16966" b="20183"/>
          <a:stretch>
            <a:fillRect/>
          </a:stretch>
        </p:blipFill>
        <p:spPr bwMode="auto">
          <a:xfrm>
            <a:off x="3009900" y="1828800"/>
            <a:ext cx="4298950" cy="4000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12" name="Group 1"/>
          <p:cNvGrpSpPr>
            <a:grpSpLocks/>
          </p:cNvGrpSpPr>
          <p:nvPr/>
        </p:nvGrpSpPr>
        <p:grpSpPr bwMode="auto">
          <a:xfrm flipH="1">
            <a:off x="3276600" y="3124199"/>
            <a:ext cx="4559300" cy="1496198"/>
            <a:chOff x="1903296" y="2569665"/>
            <a:chExt cx="6378769" cy="1901542"/>
          </a:xfrm>
        </p:grpSpPr>
        <p:cxnSp>
          <p:nvCxnSpPr>
            <p:cNvPr id="3" name="Straight Arrow Connector 2"/>
            <p:cNvCxnSpPr>
              <a:stCxn id="2" idx="1"/>
            </p:cNvCxnSpPr>
            <p:nvPr/>
          </p:nvCxnSpPr>
          <p:spPr>
            <a:xfrm flipV="1">
              <a:off x="1903296" y="3513894"/>
              <a:ext cx="3340414" cy="957313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 rot="20512239">
              <a:off x="6256495" y="2569665"/>
              <a:ext cx="2025570" cy="685977"/>
            </a:xfrm>
            <a:prstGeom prst="ellipse">
              <a:avLst/>
            </a:prstGeom>
            <a:noFill/>
            <a:ln w="76200" cmpd="dbl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CC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9700" name="Title 6"/>
          <p:cNvSpPr>
            <a:spLocks noGrp="1"/>
          </p:cNvSpPr>
          <p:nvPr>
            <p:ph type="title"/>
          </p:nvPr>
        </p:nvSpPr>
        <p:spPr>
          <a:xfrm>
            <a:off x="1752600" y="400050"/>
            <a:ext cx="8382000" cy="857250"/>
          </a:xfrm>
        </p:spPr>
        <p:txBody>
          <a:bodyPr>
            <a:noAutofit/>
          </a:bodyPr>
          <a:lstStyle/>
          <a:p>
            <a:r>
              <a:rPr lang="en-US" altLang="en-US" dirty="0">
                <a:solidFill>
                  <a:srgbClr val="0000C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solidFill>
                  <a:srgbClr val="0000CC"/>
                </a:solidFill>
              </a:rPr>
              <a:t>Sharpens </a:t>
            </a:r>
            <a:r>
              <a:rPr lang="en-US" altLang="en-US" dirty="0">
                <a:solidFill>
                  <a:srgbClr val="0000C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your mind” means being more awake</a:t>
            </a:r>
            <a:endParaRPr lang="en-US" altLang="en-US" dirty="0">
              <a:solidFill>
                <a:srgbClr val="0000CC"/>
              </a:solidFill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835900" y="4343400"/>
            <a:ext cx="19177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3000">
                <a:solidFill>
                  <a:srgbClr val="0000CC"/>
                </a:solidFill>
                <a:latin typeface="Century Gothic" panose="020B0502020202020204" pitchFamily="34" charset="0"/>
              </a:rPr>
              <a:t>Content</a:t>
            </a:r>
            <a:endParaRPr lang="en-US" altLang="en-US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4653081" y="3307422"/>
            <a:ext cx="990001" cy="911156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endParaRPr lang="en-US" altLang="en-US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36900" y="1828800"/>
            <a:ext cx="6083300" cy="2441575"/>
            <a:chOff x="627063" y="1295400"/>
            <a:chExt cx="8110534" cy="3255587"/>
          </a:xfrm>
        </p:grpSpPr>
        <p:grpSp>
          <p:nvGrpSpPr>
            <p:cNvPr id="29708" name="Group 20"/>
            <p:cNvGrpSpPr>
              <a:grpSpLocks/>
            </p:cNvGrpSpPr>
            <p:nvPr/>
          </p:nvGrpSpPr>
          <p:grpSpPr bwMode="auto">
            <a:xfrm flipH="1">
              <a:off x="828675" y="1295400"/>
              <a:ext cx="7908922" cy="3255587"/>
              <a:chOff x="406403" y="1447800"/>
              <a:chExt cx="7908922" cy="3255587"/>
            </a:xfrm>
          </p:grpSpPr>
          <p:grpSp>
            <p:nvGrpSpPr>
              <p:cNvPr id="29710" name="Group 9"/>
              <p:cNvGrpSpPr>
                <a:grpSpLocks/>
              </p:cNvGrpSpPr>
              <p:nvPr/>
            </p:nvGrpSpPr>
            <p:grpSpPr bwMode="auto">
              <a:xfrm>
                <a:off x="3287713" y="1778000"/>
                <a:ext cx="5027612" cy="2925387"/>
                <a:chOff x="3288448" y="863470"/>
                <a:chExt cx="5027555" cy="2925458"/>
              </a:xfrm>
            </p:grpSpPr>
            <p:sp>
              <p:nvSpPr>
                <p:cNvPr id="11" name="Oval 10"/>
                <p:cNvSpPr/>
                <p:nvPr/>
              </p:nvSpPr>
              <p:spPr>
                <a:xfrm rot="578832">
                  <a:off x="3287732" y="2806725"/>
                  <a:ext cx="2108037" cy="448765"/>
                </a:xfrm>
                <a:prstGeom prst="ellipse">
                  <a:avLst/>
                </a:prstGeom>
                <a:noFill/>
                <a:ln w="76200" cmpd="dbl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None/>
                    <a:defRPr/>
                  </a:pPr>
                  <a:endParaRPr lang="en-US">
                    <a:solidFill>
                      <a:srgbClr val="0000CC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 rot="1530136">
                  <a:off x="3368159" y="2122993"/>
                  <a:ext cx="2173650" cy="448765"/>
                </a:xfrm>
                <a:prstGeom prst="ellipse">
                  <a:avLst/>
                </a:prstGeom>
                <a:noFill/>
                <a:ln w="76200" cmpd="dbl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None/>
                    <a:defRPr/>
                  </a:pPr>
                  <a:endParaRPr lang="en-US">
                    <a:solidFill>
                      <a:srgbClr val="0000CC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 rot="3767527">
                  <a:off x="4286578" y="1672145"/>
                  <a:ext cx="1960173" cy="448699"/>
                </a:xfrm>
                <a:prstGeom prst="ellipse">
                  <a:avLst/>
                </a:prstGeom>
                <a:noFill/>
                <a:ln w="76200" cmpd="dbl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None/>
                    <a:defRPr/>
                  </a:pPr>
                  <a:endParaRPr lang="en-US">
                    <a:solidFill>
                      <a:srgbClr val="0000CC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 rot="6250427">
                  <a:off x="5269693" y="1618165"/>
                  <a:ext cx="1958057" cy="448699"/>
                </a:xfrm>
                <a:prstGeom prst="ellipse">
                  <a:avLst/>
                </a:prstGeom>
                <a:noFill/>
                <a:ln w="76200" cmpd="dbl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None/>
                    <a:defRPr/>
                  </a:pPr>
                  <a:endParaRPr lang="en-US">
                    <a:solidFill>
                      <a:srgbClr val="0000CC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 rot="8157575">
                  <a:off x="6085750" y="1989633"/>
                  <a:ext cx="1957766" cy="448765"/>
                </a:xfrm>
                <a:prstGeom prst="ellipse">
                  <a:avLst/>
                </a:prstGeom>
                <a:noFill/>
                <a:ln w="76200" cmpd="dbl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None/>
                    <a:defRPr/>
                  </a:pPr>
                  <a:endParaRPr lang="en-US">
                    <a:solidFill>
                      <a:srgbClr val="0000CC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 rot="11425671">
                  <a:off x="6358779" y="3340163"/>
                  <a:ext cx="1957765" cy="448765"/>
                </a:xfrm>
                <a:prstGeom prst="ellipse">
                  <a:avLst/>
                </a:prstGeom>
                <a:noFill/>
                <a:ln w="76200" cmpd="dbl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None/>
                    <a:defRPr/>
                  </a:pPr>
                  <a:endParaRPr lang="en-US">
                    <a:solidFill>
                      <a:srgbClr val="0000CC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29711" name="TextBox 17"/>
              <p:cNvSpPr txBox="1">
                <a:spLocks noChangeArrowheads="1"/>
              </p:cNvSpPr>
              <p:nvPr/>
            </p:nvSpPr>
            <p:spPr bwMode="auto">
              <a:xfrm>
                <a:off x="406403" y="1447800"/>
                <a:ext cx="4317998" cy="738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buNone/>
                </a:pPr>
                <a:r>
                  <a:rPr lang="en-US" altLang="en-US" sz="3000">
                    <a:solidFill>
                      <a:srgbClr val="0000CC"/>
                    </a:solidFill>
                    <a:latin typeface="Century Gothic" panose="020B0502020202020204" pitchFamily="34" charset="0"/>
                  </a:rPr>
                  <a:t>Wakefulness</a:t>
                </a:r>
                <a:endParaRPr lang="en-US" altLang="en-US" sz="2700">
                  <a:solidFill>
                    <a:srgbClr val="0000CC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 bwMode="auto">
            <a:xfrm rot="11900743" flipH="1">
              <a:off x="627063" y="3363482"/>
              <a:ext cx="2076314" cy="448755"/>
            </a:xfrm>
            <a:prstGeom prst="ellipse">
              <a:avLst/>
            </a:prstGeom>
            <a:noFill/>
            <a:ln w="76200" cmpd="dbl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None/>
                <a:defRPr/>
              </a:pPr>
              <a:endParaRPr lang="en-US">
                <a:solidFill>
                  <a:srgbClr val="0000CC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 bwMode="auto">
          <a:xfrm flipV="1">
            <a:off x="4667250" y="3971925"/>
            <a:ext cx="457200" cy="2143125"/>
          </a:xfrm>
          <a:prstGeom prst="straightConnector1">
            <a:avLst/>
          </a:prstGeom>
          <a:ln w="57150" cmpd="dbl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4781550" y="3943350"/>
            <a:ext cx="457200" cy="2143125"/>
          </a:xfrm>
          <a:prstGeom prst="straightConnector1">
            <a:avLst/>
          </a:prstGeom>
          <a:ln w="57150" cmpd="dbl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4552950" y="3943350"/>
            <a:ext cx="457200" cy="2143125"/>
          </a:xfrm>
          <a:prstGeom prst="straightConnector1">
            <a:avLst/>
          </a:prstGeom>
          <a:ln w="57150" cmpd="dbl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7" name="TextBox 22"/>
          <p:cNvSpPr txBox="1">
            <a:spLocks noChangeArrowheads="1"/>
          </p:cNvSpPr>
          <p:nvPr/>
        </p:nvSpPr>
        <p:spPr bwMode="auto">
          <a:xfrm>
            <a:off x="8740775" y="5930900"/>
            <a:ext cx="1885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None/>
            </a:pPr>
            <a:r>
              <a:rPr lang="en-US" altLang="en-US">
                <a:solidFill>
                  <a:srgbClr val="0000CC"/>
                </a:solidFill>
                <a:latin typeface="Century Gothic" panose="020B0502020202020204" pitchFamily="34" charset="0"/>
              </a:rPr>
              <a:t>Travis, 2012</a:t>
            </a:r>
          </a:p>
        </p:txBody>
      </p:sp>
    </p:spTree>
    <p:extLst>
      <p:ext uri="{BB962C8B-B14F-4D97-AF65-F5344CB8AC3E}">
        <p14:creationId xmlns:p14="http://schemas.microsoft.com/office/powerpoint/2010/main" val="14473860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3"/>
          <p:cNvSpPr>
            <a:spLocks noGrp="1"/>
          </p:cNvSpPr>
          <p:nvPr>
            <p:ph type="title"/>
          </p:nvPr>
        </p:nvSpPr>
        <p:spPr>
          <a:xfrm>
            <a:off x="699052" y="315263"/>
            <a:ext cx="10820400" cy="944562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00C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solidFill>
                  <a:srgbClr val="0000CC"/>
                </a:solidFill>
                <a:latin typeface="Century Gothic" panose="020B0502020202020204" pitchFamily="34" charset="0"/>
              </a:rPr>
              <a:t>Sharpens </a:t>
            </a:r>
            <a:r>
              <a:rPr lang="en-US" altLang="en-US" dirty="0">
                <a:solidFill>
                  <a:srgbClr val="0000C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your mind” means h</a:t>
            </a:r>
            <a:r>
              <a:rPr lang="en-US" dirty="0">
                <a:solidFill>
                  <a:srgbClr val="0000CC"/>
                </a:solidFill>
                <a:latin typeface="Century Gothic" panose="020B0502020202020204" pitchFamily="34" charset="0"/>
              </a:rPr>
              <a:t>igher alpha1 </a:t>
            </a:r>
            <a:r>
              <a:rPr lang="en-US" altLang="en-US" dirty="0">
                <a:solidFill>
                  <a:srgbClr val="0000C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coherence during TM practice</a:t>
            </a:r>
          </a:p>
        </p:txBody>
      </p:sp>
      <p:grpSp>
        <p:nvGrpSpPr>
          <p:cNvPr id="11267" name="Group 1"/>
          <p:cNvGrpSpPr>
            <a:grpSpLocks/>
          </p:cNvGrpSpPr>
          <p:nvPr/>
        </p:nvGrpSpPr>
        <p:grpSpPr bwMode="auto">
          <a:xfrm>
            <a:off x="1524000" y="1524000"/>
            <a:ext cx="9144000" cy="5029200"/>
            <a:chOff x="0" y="1524000"/>
            <a:chExt cx="9144000" cy="5029200"/>
          </a:xfrm>
          <a:solidFill>
            <a:srgbClr val="FFFFFF"/>
          </a:solidFill>
        </p:grpSpPr>
        <p:pic>
          <p:nvPicPr>
            <p:cNvPr id="11269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1" b="16666"/>
            <a:stretch>
              <a:fillRect/>
            </a:stretch>
          </p:blipFill>
          <p:spPr bwMode="auto">
            <a:xfrm>
              <a:off x="0" y="1524000"/>
              <a:ext cx="9144000" cy="5029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0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5622758"/>
              <a:ext cx="9018104" cy="639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72" name="Rounded Rectangle 4"/>
          <p:cNvSpPr>
            <a:spLocks noChangeArrowheads="1"/>
          </p:cNvSpPr>
          <p:nvPr/>
        </p:nvSpPr>
        <p:spPr bwMode="auto">
          <a:xfrm>
            <a:off x="3081336" y="1752600"/>
            <a:ext cx="1524000" cy="4509921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32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32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32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32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32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3200">
                <a:solidFill>
                  <a:srgbClr val="0000CC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9pPr>
          </a:lstStyle>
          <a:p>
            <a:pPr eaLnBrk="1" hangingPunct="1">
              <a:buFontTx/>
              <a:buChar char="o"/>
            </a:pPr>
            <a:endParaRPr lang="en-US" altLang="en-US" sz="2400">
              <a:solidFill>
                <a:schemeClr val="tx1"/>
              </a:solidFill>
              <a:latin typeface="Myriad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905000" y="5022850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70150" y="5016500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3600" y="5029200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75100" y="5022850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95850" y="5035550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80050" y="5029200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407150" y="5029200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991350" y="5022850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912100" y="5030788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496300" y="5024438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07525" y="5030788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991725" y="5024438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6471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645167" y="328478"/>
            <a:ext cx="9906000" cy="738322"/>
          </a:xfrm>
        </p:spPr>
        <p:txBody>
          <a:bodyPr/>
          <a:lstStyle/>
          <a:p>
            <a:r>
              <a:rPr lang="en-US" altLang="en-US" sz="4000" dirty="0">
                <a:latin typeface="Century Gothic" panose="020B0502020202020204" pitchFamily="34" charset="0"/>
                <a:cs typeface="Century Gothic Regular" charset="0"/>
              </a:rPr>
              <a:t>…and this coherence happens </a:t>
            </a:r>
            <a:r>
              <a:rPr lang="en-US" altLang="en-US" dirty="0">
                <a:latin typeface="Century Gothic" panose="020B0502020202020204" pitchFamily="34" charset="0"/>
                <a:cs typeface="Century Gothic Regular" charset="0"/>
              </a:rPr>
              <a:t>quickly during Transcendental Meditation!</a:t>
            </a:r>
            <a:endParaRPr lang="en-US" altLang="en-US" sz="4000" dirty="0">
              <a:latin typeface="Century Gothic" panose="020B0502020202020204" pitchFamily="34" charset="0"/>
              <a:cs typeface="Century Gothic Regular" charset="0"/>
            </a:endParaRPr>
          </a:p>
        </p:txBody>
      </p:sp>
      <p:grpSp>
        <p:nvGrpSpPr>
          <p:cNvPr id="34819" name="Group 2"/>
          <p:cNvGrpSpPr>
            <a:grpSpLocks/>
          </p:cNvGrpSpPr>
          <p:nvPr/>
        </p:nvGrpSpPr>
        <p:grpSpPr bwMode="auto">
          <a:xfrm>
            <a:off x="2843916" y="1544638"/>
            <a:ext cx="8975725" cy="2646362"/>
            <a:chOff x="56270" y="3840480"/>
            <a:chExt cx="8975187" cy="2646045"/>
          </a:xfrm>
        </p:grpSpPr>
        <p:pic>
          <p:nvPicPr>
            <p:cNvPr id="34861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" t="49171" r="1230" b="12242"/>
            <a:stretch>
              <a:fillRect/>
            </a:stretch>
          </p:blipFill>
          <p:spPr bwMode="auto">
            <a:xfrm>
              <a:off x="56270" y="3840480"/>
              <a:ext cx="8975187" cy="264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2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75" y="5380038"/>
              <a:ext cx="8632825" cy="6397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82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r="461"/>
          <a:stretch>
            <a:fillRect/>
          </a:stretch>
        </p:blipFill>
        <p:spPr bwMode="auto">
          <a:xfrm>
            <a:off x="2843916" y="4291012"/>
            <a:ext cx="9045575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3169352" y="533082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34502" y="532447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667952" y="533717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239452" y="533082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160202" y="534352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44402" y="533717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671502" y="533717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55702" y="533082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176452" y="5338763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9760652" y="5332413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671877" y="5338763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256077" y="5332413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69352" y="518953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734502" y="518318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667952" y="519588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239452" y="518953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160202" y="520223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744402" y="519588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671502" y="519588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255702" y="518953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176452" y="519747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9760652" y="519112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671877" y="519747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256077" y="519112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169352" y="230028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734502" y="229393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67952" y="230663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239452" y="230028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160202" y="231298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744402" y="230663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71502" y="230663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255702" y="2300288"/>
            <a:ext cx="304800" cy="1444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176452" y="230822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9760652" y="230187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0671877" y="230822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1256077" y="2301875"/>
            <a:ext cx="304800" cy="1444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None/>
              <a:defRPr/>
            </a:pPr>
            <a:endParaRPr lang="en-US">
              <a:latin typeface="Century Gothic Regular" charset="0"/>
            </a:endParaRPr>
          </a:p>
        </p:txBody>
      </p:sp>
      <p:sp>
        <p:nvSpPr>
          <p:cNvPr id="34859" name="Rounded Rectangle 2"/>
          <p:cNvSpPr>
            <a:spLocks noChangeArrowheads="1"/>
          </p:cNvSpPr>
          <p:nvPr/>
        </p:nvSpPr>
        <p:spPr bwMode="auto">
          <a:xfrm>
            <a:off x="2918528" y="1309687"/>
            <a:ext cx="4594225" cy="55514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buNone/>
            </a:pPr>
            <a:endParaRPr lang="en-US" altLang="en-US" sz="2400">
              <a:latin typeface="Myriad Pro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34860" name="Rounded Rectangle 3"/>
          <p:cNvSpPr>
            <a:spLocks noChangeArrowheads="1"/>
          </p:cNvSpPr>
          <p:nvPr/>
        </p:nvSpPr>
        <p:spPr bwMode="auto">
          <a:xfrm>
            <a:off x="4342516" y="1331912"/>
            <a:ext cx="1658937" cy="5380038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buNone/>
            </a:pPr>
            <a:endParaRPr lang="en-US" altLang="en-US" sz="2400">
              <a:latin typeface="Myriad Pro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296861" y="1399162"/>
            <a:ext cx="2370139" cy="2362200"/>
          </a:xfrm>
          <a:prstGeom prst="rightArrow">
            <a:avLst>
              <a:gd name="adj1" fmla="val 50000"/>
              <a:gd name="adj2" fmla="val 32624"/>
            </a:avLst>
          </a:prstGeom>
          <a:solidFill>
            <a:srgbClr val="008D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0" rtlCol="0" anchor="ctr"/>
          <a:lstStyle/>
          <a:p>
            <a:pPr algn="ctr">
              <a:buNone/>
            </a:pPr>
            <a:r>
              <a:rPr lang="en-US" sz="2400">
                <a:latin typeface="Century Gothic" charset="0"/>
                <a:ea typeface="Century Gothic" charset="0"/>
                <a:cs typeface="Century Gothic" charset="0"/>
              </a:rPr>
              <a:t>6 months TM practice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286969" y="4017169"/>
            <a:ext cx="2370139" cy="2362200"/>
          </a:xfrm>
          <a:prstGeom prst="rightArrow">
            <a:avLst>
              <a:gd name="adj1" fmla="val 50000"/>
              <a:gd name="adj2" fmla="val 32624"/>
            </a:avLst>
          </a:prstGeom>
          <a:solidFill>
            <a:srgbClr val="0078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0" rtlCol="0" anchor="ctr"/>
          <a:lstStyle/>
          <a:p>
            <a:pPr algn="ctr">
              <a:buNone/>
            </a:pPr>
            <a:r>
              <a:rPr lang="en-US" sz="2400">
                <a:latin typeface="Century Gothic" charset="0"/>
                <a:ea typeface="Century Gothic" charset="0"/>
                <a:cs typeface="Century Gothic" charset="0"/>
              </a:rPr>
              <a:t>24 years TM practice</a:t>
            </a:r>
          </a:p>
        </p:txBody>
      </p:sp>
    </p:spTree>
    <p:extLst>
      <p:ext uri="{BB962C8B-B14F-4D97-AF65-F5344CB8AC3E}">
        <p14:creationId xmlns:p14="http://schemas.microsoft.com/office/powerpoint/2010/main" val="1000549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2"/>
          <p:cNvGrpSpPr>
            <a:grpSpLocks/>
          </p:cNvGrpSpPr>
          <p:nvPr/>
        </p:nvGrpSpPr>
        <p:grpSpPr bwMode="auto">
          <a:xfrm>
            <a:off x="2909887" y="3962400"/>
            <a:ext cx="8974137" cy="2733675"/>
            <a:chOff x="61523" y="3756074"/>
            <a:chExt cx="8975187" cy="2733626"/>
          </a:xfrm>
        </p:grpSpPr>
        <p:pic>
          <p:nvPicPr>
            <p:cNvPr id="36872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" t="48627" r="1250" b="11516"/>
            <a:stretch>
              <a:fillRect/>
            </a:stretch>
          </p:blipFill>
          <p:spPr bwMode="auto">
            <a:xfrm>
              <a:off x="61523" y="3756074"/>
              <a:ext cx="8975187" cy="273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3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329238"/>
              <a:ext cx="8632825" cy="641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67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" r="1076"/>
          <a:stretch>
            <a:fillRect/>
          </a:stretch>
        </p:blipFill>
        <p:spPr bwMode="auto">
          <a:xfrm>
            <a:off x="2895600" y="1053881"/>
            <a:ext cx="8975725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itle 1"/>
          <p:cNvSpPr>
            <a:spLocks noGrp="1"/>
          </p:cNvSpPr>
          <p:nvPr>
            <p:ph type="title"/>
          </p:nvPr>
        </p:nvSpPr>
        <p:spPr>
          <a:xfrm>
            <a:off x="1295400" y="243191"/>
            <a:ext cx="9448800" cy="676275"/>
          </a:xfrm>
        </p:spPr>
        <p:txBody>
          <a:bodyPr/>
          <a:lstStyle/>
          <a:p>
            <a:r>
              <a:rPr lang="en-US" altLang="en-US" sz="3600" dirty="0">
                <a:latin typeface="Century Gothic" panose="020B0502020202020204" pitchFamily="34" charset="0"/>
                <a:cs typeface="Arial" panose="020B0604020202020204" pitchFamily="34" charset="0"/>
              </a:rPr>
              <a:t>“</a:t>
            </a:r>
            <a:r>
              <a:rPr lang="en-US" sz="3600" dirty="0">
                <a:latin typeface="Century Gothic" panose="020B0502020202020204" pitchFamily="34" charset="0"/>
              </a:rPr>
              <a:t>Sharpens </a:t>
            </a:r>
            <a:r>
              <a:rPr lang="en-US" altLang="en-US" sz="3600" dirty="0">
                <a:latin typeface="Century Gothic" panose="020B0502020202020204" pitchFamily="34" charset="0"/>
                <a:cs typeface="Arial" panose="020B0604020202020204" pitchFamily="34" charset="0"/>
              </a:rPr>
              <a:t>your mind” means h</a:t>
            </a:r>
            <a:r>
              <a:rPr lang="en-US" sz="3600" dirty="0">
                <a:latin typeface="Century Gothic" panose="020B0502020202020204" pitchFamily="34" charset="0"/>
              </a:rPr>
              <a:t>igher alpha1 </a:t>
            </a:r>
            <a:r>
              <a:rPr lang="en-US" altLang="en-US" sz="3600" dirty="0">
                <a:latin typeface="Century Gothic" panose="020B0502020202020204" pitchFamily="34" charset="0"/>
                <a:cs typeface="Arial" panose="020B0604020202020204" pitchFamily="34" charset="0"/>
              </a:rPr>
              <a:t>coherence during the day</a:t>
            </a:r>
            <a:endParaRPr lang="en-US" altLang="en-US" sz="3600" dirty="0">
              <a:latin typeface="Century Gothic Regular" charset="0"/>
              <a:cs typeface="Century Gothic Regular" charset="0"/>
            </a:endParaRPr>
          </a:p>
        </p:txBody>
      </p:sp>
      <p:sp>
        <p:nvSpPr>
          <p:cNvPr id="38919" name="Rounded Rectangle 2"/>
          <p:cNvSpPr>
            <a:spLocks noChangeArrowheads="1"/>
          </p:cNvSpPr>
          <p:nvPr/>
        </p:nvSpPr>
        <p:spPr bwMode="auto">
          <a:xfrm>
            <a:off x="2943224" y="1053881"/>
            <a:ext cx="4395787" cy="227171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buNone/>
            </a:pPr>
            <a:endParaRPr lang="en-US" altLang="en-US" sz="2400">
              <a:latin typeface="Myriad Pro" charset="0"/>
              <a:ea typeface="Century Gothic Regular" charset="0"/>
              <a:cs typeface="Century Gothic Regular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88292" y="3924290"/>
            <a:ext cx="2370139" cy="2362200"/>
          </a:xfrm>
          <a:prstGeom prst="rightArrow">
            <a:avLst>
              <a:gd name="adj1" fmla="val 50000"/>
              <a:gd name="adj2" fmla="val 32624"/>
            </a:avLst>
          </a:prstGeom>
          <a:solidFill>
            <a:srgbClr val="008D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0" rtlCol="0" anchor="ctr"/>
          <a:lstStyle/>
          <a:p>
            <a:pPr algn="ctr">
              <a:buNone/>
            </a:pP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6 months TM practice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28600" y="1199137"/>
            <a:ext cx="2370139" cy="2362200"/>
          </a:xfrm>
          <a:prstGeom prst="rightArrow">
            <a:avLst>
              <a:gd name="adj1" fmla="val 50000"/>
              <a:gd name="adj2" fmla="val 32624"/>
            </a:avLst>
          </a:prstGeom>
          <a:solidFill>
            <a:srgbClr val="0078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Ins="0" rtlCol="0" anchor="ctr"/>
          <a:lstStyle/>
          <a:p>
            <a:pPr algn="ctr">
              <a:buNone/>
            </a:pPr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24 years TM practice</a:t>
            </a:r>
          </a:p>
        </p:txBody>
      </p:sp>
    </p:spTree>
    <p:extLst>
      <p:ext uri="{BB962C8B-B14F-4D97-AF65-F5344CB8AC3E}">
        <p14:creationId xmlns:p14="http://schemas.microsoft.com/office/powerpoint/2010/main" val="328355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71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9810" name="Picture 2" descr="https://www.etu.edu.tr/files/haber/2016/10/25/9a25eea92f0b412f677f01d4259ce5f3.jpg"/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63"/>
          <a:stretch/>
        </p:blipFill>
        <p:spPr bwMode="auto">
          <a:xfrm>
            <a:off x="0" y="133350"/>
            <a:ext cx="12189843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36600" y="356054"/>
            <a:ext cx="10515600" cy="535531"/>
          </a:xfrm>
        </p:spPr>
        <p:txBody>
          <a:bodyPr/>
          <a:lstStyle/>
          <a:p>
            <a:r>
              <a:rPr lang="en-US" sz="4800" dirty="0">
                <a:solidFill>
                  <a:srgbClr val="0000CC"/>
                </a:solidFill>
              </a:rPr>
              <a:t>Wholeness</a:t>
            </a:r>
            <a:endParaRPr lang="en-US" sz="4400" dirty="0">
              <a:solidFill>
                <a:srgbClr val="0000CC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7030528" y="3633061"/>
            <a:ext cx="4675518" cy="1552754"/>
            <a:chOff x="7030528" y="3313678"/>
            <a:chExt cx="4675518" cy="1552754"/>
          </a:xfrm>
        </p:grpSpPr>
        <p:sp>
          <p:nvSpPr>
            <p:cNvPr id="75" name="Pentagon 74"/>
            <p:cNvSpPr/>
            <p:nvPr/>
          </p:nvSpPr>
          <p:spPr>
            <a:xfrm>
              <a:off x="7030528" y="3313678"/>
              <a:ext cx="4675518" cy="1552754"/>
            </a:xfrm>
            <a:prstGeom prst="homePlate">
              <a:avLst>
                <a:gd name="adj" fmla="val 18868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867805" y="3795623"/>
              <a:ext cx="2518914" cy="639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buNone/>
              </a:pPr>
              <a:r>
                <a:rPr lang="en-AU" sz="2400" dirty="0"/>
                <a:t>For organizations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854942" y="4220785"/>
              <a:ext cx="209558" cy="465970"/>
              <a:chOff x="1492278" y="3547889"/>
              <a:chExt cx="390525" cy="868363"/>
            </a:xfrm>
            <a:solidFill>
              <a:schemeClr val="bg1"/>
            </a:solidFill>
          </p:grpSpPr>
          <p:sp>
            <p:nvSpPr>
              <p:cNvPr id="40" name="Freeform 15"/>
              <p:cNvSpPr>
                <a:spLocks/>
              </p:cNvSpPr>
              <p:nvPr/>
            </p:nvSpPr>
            <p:spPr bwMode="auto">
              <a:xfrm>
                <a:off x="1492278" y="3808239"/>
                <a:ext cx="390525" cy="608013"/>
              </a:xfrm>
              <a:custGeom>
                <a:avLst/>
                <a:gdLst>
                  <a:gd name="T0" fmla="*/ 923 w 4158"/>
                  <a:gd name="T1" fmla="*/ 0 h 6465"/>
                  <a:gd name="T2" fmla="*/ 923 w 4158"/>
                  <a:gd name="T3" fmla="*/ 0 h 6465"/>
                  <a:gd name="T4" fmla="*/ 3235 w 4158"/>
                  <a:gd name="T5" fmla="*/ 0 h 6465"/>
                  <a:gd name="T6" fmla="*/ 3886 w 4158"/>
                  <a:gd name="T7" fmla="*/ 270 h 6465"/>
                  <a:gd name="T8" fmla="*/ 4158 w 4158"/>
                  <a:gd name="T9" fmla="*/ 923 h 6465"/>
                  <a:gd name="T10" fmla="*/ 4158 w 4158"/>
                  <a:gd name="T11" fmla="*/ 2306 h 6465"/>
                  <a:gd name="T12" fmla="*/ 3886 w 4158"/>
                  <a:gd name="T13" fmla="*/ 2960 h 6465"/>
                  <a:gd name="T14" fmla="*/ 3235 w 4158"/>
                  <a:gd name="T15" fmla="*/ 3230 h 6465"/>
                  <a:gd name="T16" fmla="*/ 3235 w 4158"/>
                  <a:gd name="T17" fmla="*/ 5543 h 6465"/>
                  <a:gd name="T18" fmla="*/ 2963 w 4158"/>
                  <a:gd name="T19" fmla="*/ 6195 h 6465"/>
                  <a:gd name="T20" fmla="*/ 2308 w 4158"/>
                  <a:gd name="T21" fmla="*/ 6465 h 6465"/>
                  <a:gd name="T22" fmla="*/ 1846 w 4158"/>
                  <a:gd name="T23" fmla="*/ 6465 h 6465"/>
                  <a:gd name="T24" fmla="*/ 1194 w 4158"/>
                  <a:gd name="T25" fmla="*/ 6195 h 6465"/>
                  <a:gd name="T26" fmla="*/ 923 w 4158"/>
                  <a:gd name="T27" fmla="*/ 5543 h 6465"/>
                  <a:gd name="T28" fmla="*/ 923 w 4158"/>
                  <a:gd name="T29" fmla="*/ 3230 h 6465"/>
                  <a:gd name="T30" fmla="*/ 271 w 4158"/>
                  <a:gd name="T31" fmla="*/ 2960 h 6465"/>
                  <a:gd name="T32" fmla="*/ 0 w 4158"/>
                  <a:gd name="T33" fmla="*/ 2306 h 6465"/>
                  <a:gd name="T34" fmla="*/ 0 w 4158"/>
                  <a:gd name="T35" fmla="*/ 923 h 6465"/>
                  <a:gd name="T36" fmla="*/ 271 w 4158"/>
                  <a:gd name="T37" fmla="*/ 270 h 6465"/>
                  <a:gd name="T38" fmla="*/ 923 w 4158"/>
                  <a:gd name="T39" fmla="*/ 0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58" h="6465">
                    <a:moveTo>
                      <a:pt x="923" y="0"/>
                    </a:moveTo>
                    <a:lnTo>
                      <a:pt x="923" y="0"/>
                    </a:lnTo>
                    <a:lnTo>
                      <a:pt x="3235" y="0"/>
                    </a:lnTo>
                    <a:cubicBezTo>
                      <a:pt x="3487" y="0"/>
                      <a:pt x="3704" y="90"/>
                      <a:pt x="3886" y="270"/>
                    </a:cubicBezTo>
                    <a:cubicBezTo>
                      <a:pt x="4067" y="450"/>
                      <a:pt x="4158" y="667"/>
                      <a:pt x="4158" y="923"/>
                    </a:cubicBezTo>
                    <a:lnTo>
                      <a:pt x="4158" y="2306"/>
                    </a:lnTo>
                    <a:cubicBezTo>
                      <a:pt x="4158" y="2561"/>
                      <a:pt x="4067" y="2779"/>
                      <a:pt x="3886" y="2960"/>
                    </a:cubicBezTo>
                    <a:cubicBezTo>
                      <a:pt x="3704" y="3140"/>
                      <a:pt x="3487" y="3230"/>
                      <a:pt x="3235" y="3230"/>
                    </a:cubicBezTo>
                    <a:lnTo>
                      <a:pt x="3235" y="5543"/>
                    </a:lnTo>
                    <a:cubicBezTo>
                      <a:pt x="3235" y="5797"/>
                      <a:pt x="3144" y="6015"/>
                      <a:pt x="2963" y="6195"/>
                    </a:cubicBezTo>
                    <a:cubicBezTo>
                      <a:pt x="2781" y="6375"/>
                      <a:pt x="2563" y="6465"/>
                      <a:pt x="2308" y="6465"/>
                    </a:cubicBezTo>
                    <a:lnTo>
                      <a:pt x="1846" y="6465"/>
                    </a:lnTo>
                    <a:cubicBezTo>
                      <a:pt x="1591" y="6465"/>
                      <a:pt x="1374" y="6375"/>
                      <a:pt x="1194" y="6195"/>
                    </a:cubicBezTo>
                    <a:cubicBezTo>
                      <a:pt x="1013" y="6015"/>
                      <a:pt x="923" y="5797"/>
                      <a:pt x="923" y="5543"/>
                    </a:cubicBezTo>
                    <a:lnTo>
                      <a:pt x="923" y="3230"/>
                    </a:lnTo>
                    <a:cubicBezTo>
                      <a:pt x="668" y="3230"/>
                      <a:pt x="451" y="3140"/>
                      <a:pt x="271" y="2960"/>
                    </a:cubicBezTo>
                    <a:cubicBezTo>
                      <a:pt x="90" y="2779"/>
                      <a:pt x="0" y="2561"/>
                      <a:pt x="0" y="2306"/>
                    </a:cubicBezTo>
                    <a:lnTo>
                      <a:pt x="0" y="923"/>
                    </a:lnTo>
                    <a:cubicBezTo>
                      <a:pt x="0" y="667"/>
                      <a:pt x="90" y="450"/>
                      <a:pt x="271" y="270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1" name="Freeform 16"/>
              <p:cNvSpPr>
                <a:spLocks/>
              </p:cNvSpPr>
              <p:nvPr/>
            </p:nvSpPr>
            <p:spPr bwMode="auto">
              <a:xfrm>
                <a:off x="1579591" y="3547889"/>
                <a:ext cx="215900" cy="215900"/>
              </a:xfrm>
              <a:custGeom>
                <a:avLst/>
                <a:gdLst>
                  <a:gd name="T0" fmla="*/ 923 w 2312"/>
                  <a:gd name="T1" fmla="*/ 0 h 2312"/>
                  <a:gd name="T2" fmla="*/ 923 w 2312"/>
                  <a:gd name="T3" fmla="*/ 0 h 2312"/>
                  <a:gd name="T4" fmla="*/ 1385 w 2312"/>
                  <a:gd name="T5" fmla="*/ 0 h 2312"/>
                  <a:gd name="T6" fmla="*/ 2040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40 w 2312"/>
                  <a:gd name="T13" fmla="*/ 2042 h 2312"/>
                  <a:gd name="T14" fmla="*/ 1385 w 2312"/>
                  <a:gd name="T15" fmla="*/ 2312 h 2312"/>
                  <a:gd name="T16" fmla="*/ 923 w 2312"/>
                  <a:gd name="T17" fmla="*/ 2312 h 2312"/>
                  <a:gd name="T18" fmla="*/ 271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71 w 2312"/>
                  <a:gd name="T25" fmla="*/ 273 h 2312"/>
                  <a:gd name="T26" fmla="*/ 923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3" y="0"/>
                    </a:moveTo>
                    <a:lnTo>
                      <a:pt x="923" y="0"/>
                    </a:lnTo>
                    <a:lnTo>
                      <a:pt x="1385" y="0"/>
                    </a:lnTo>
                    <a:cubicBezTo>
                      <a:pt x="1640" y="0"/>
                      <a:pt x="1858" y="90"/>
                      <a:pt x="2040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40" y="2042"/>
                    </a:cubicBezTo>
                    <a:cubicBezTo>
                      <a:pt x="1858" y="2222"/>
                      <a:pt x="1640" y="2312"/>
                      <a:pt x="1385" y="2312"/>
                    </a:cubicBezTo>
                    <a:lnTo>
                      <a:pt x="923" y="2312"/>
                    </a:lnTo>
                    <a:cubicBezTo>
                      <a:pt x="668" y="2312"/>
                      <a:pt x="451" y="2222"/>
                      <a:pt x="271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71" y="273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182706" y="3875345"/>
              <a:ext cx="209558" cy="465970"/>
              <a:chOff x="1970116" y="3547889"/>
              <a:chExt cx="390525" cy="868363"/>
            </a:xfrm>
            <a:solidFill>
              <a:schemeClr val="bg1"/>
            </a:solidFill>
          </p:grpSpPr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>
                <a:off x="1970116" y="3808239"/>
                <a:ext cx="390525" cy="608013"/>
              </a:xfrm>
              <a:custGeom>
                <a:avLst/>
                <a:gdLst>
                  <a:gd name="T0" fmla="*/ 3424 w 4159"/>
                  <a:gd name="T1" fmla="*/ 649 h 6465"/>
                  <a:gd name="T2" fmla="*/ 3424 w 4159"/>
                  <a:gd name="T3" fmla="*/ 649 h 6465"/>
                  <a:gd name="T4" fmla="*/ 4114 w 4159"/>
                  <a:gd name="T5" fmla="*/ 2956 h 6465"/>
                  <a:gd name="T6" fmla="*/ 4139 w 4159"/>
                  <a:gd name="T7" fmla="*/ 3046 h 6465"/>
                  <a:gd name="T8" fmla="*/ 4159 w 4159"/>
                  <a:gd name="T9" fmla="*/ 3230 h 6465"/>
                  <a:gd name="T10" fmla="*/ 3886 w 4159"/>
                  <a:gd name="T11" fmla="*/ 3887 h 6465"/>
                  <a:gd name="T12" fmla="*/ 3236 w 4159"/>
                  <a:gd name="T13" fmla="*/ 4158 h 6465"/>
                  <a:gd name="T14" fmla="*/ 3236 w 4159"/>
                  <a:gd name="T15" fmla="*/ 5543 h 6465"/>
                  <a:gd name="T16" fmla="*/ 2962 w 4159"/>
                  <a:gd name="T17" fmla="*/ 6195 h 6465"/>
                  <a:gd name="T18" fmla="*/ 2308 w 4159"/>
                  <a:gd name="T19" fmla="*/ 6465 h 6465"/>
                  <a:gd name="T20" fmla="*/ 1846 w 4159"/>
                  <a:gd name="T21" fmla="*/ 6465 h 6465"/>
                  <a:gd name="T22" fmla="*/ 1193 w 4159"/>
                  <a:gd name="T23" fmla="*/ 6195 h 6465"/>
                  <a:gd name="T24" fmla="*/ 924 w 4159"/>
                  <a:gd name="T25" fmla="*/ 5543 h 6465"/>
                  <a:gd name="T26" fmla="*/ 924 w 4159"/>
                  <a:gd name="T27" fmla="*/ 4158 h 6465"/>
                  <a:gd name="T28" fmla="*/ 271 w 4159"/>
                  <a:gd name="T29" fmla="*/ 3887 h 6465"/>
                  <a:gd name="T30" fmla="*/ 0 w 4159"/>
                  <a:gd name="T31" fmla="*/ 3230 h 6465"/>
                  <a:gd name="T32" fmla="*/ 20 w 4159"/>
                  <a:gd name="T33" fmla="*/ 3046 h 6465"/>
                  <a:gd name="T34" fmla="*/ 28 w 4159"/>
                  <a:gd name="T35" fmla="*/ 3004 h 6465"/>
                  <a:gd name="T36" fmla="*/ 40 w 4159"/>
                  <a:gd name="T37" fmla="*/ 2956 h 6465"/>
                  <a:gd name="T38" fmla="*/ 734 w 4159"/>
                  <a:gd name="T39" fmla="*/ 649 h 6465"/>
                  <a:gd name="T40" fmla="*/ 748 w 4159"/>
                  <a:gd name="T41" fmla="*/ 608 h 6465"/>
                  <a:gd name="T42" fmla="*/ 765 w 4159"/>
                  <a:gd name="T43" fmla="*/ 560 h 6465"/>
                  <a:gd name="T44" fmla="*/ 963 w 4159"/>
                  <a:gd name="T45" fmla="*/ 267 h 6465"/>
                  <a:gd name="T46" fmla="*/ 1618 w 4159"/>
                  <a:gd name="T47" fmla="*/ 0 h 6465"/>
                  <a:gd name="T48" fmla="*/ 2541 w 4159"/>
                  <a:gd name="T49" fmla="*/ 0 h 6465"/>
                  <a:gd name="T50" fmla="*/ 3191 w 4159"/>
                  <a:gd name="T51" fmla="*/ 267 h 6465"/>
                  <a:gd name="T52" fmla="*/ 3390 w 4159"/>
                  <a:gd name="T53" fmla="*/ 560 h 6465"/>
                  <a:gd name="T54" fmla="*/ 3424 w 4159"/>
                  <a:gd name="T55" fmla="*/ 649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59" h="6465">
                    <a:moveTo>
                      <a:pt x="3424" y="649"/>
                    </a:moveTo>
                    <a:lnTo>
                      <a:pt x="3424" y="649"/>
                    </a:lnTo>
                    <a:lnTo>
                      <a:pt x="4114" y="2956"/>
                    </a:lnTo>
                    <a:cubicBezTo>
                      <a:pt x="4128" y="2996"/>
                      <a:pt x="4136" y="3026"/>
                      <a:pt x="4139" y="3046"/>
                    </a:cubicBezTo>
                    <a:cubicBezTo>
                      <a:pt x="4152" y="3126"/>
                      <a:pt x="4159" y="3186"/>
                      <a:pt x="4159" y="3230"/>
                    </a:cubicBezTo>
                    <a:cubicBezTo>
                      <a:pt x="4159" y="3488"/>
                      <a:pt x="4069" y="3707"/>
                      <a:pt x="3886" y="3887"/>
                    </a:cubicBezTo>
                    <a:cubicBezTo>
                      <a:pt x="3704" y="4068"/>
                      <a:pt x="3487" y="4158"/>
                      <a:pt x="3236" y="4158"/>
                    </a:cubicBezTo>
                    <a:lnTo>
                      <a:pt x="3236" y="5543"/>
                    </a:lnTo>
                    <a:cubicBezTo>
                      <a:pt x="3236" y="5797"/>
                      <a:pt x="3145" y="6015"/>
                      <a:pt x="2962" y="6195"/>
                    </a:cubicBezTo>
                    <a:cubicBezTo>
                      <a:pt x="2781" y="6375"/>
                      <a:pt x="2562" y="6465"/>
                      <a:pt x="2308" y="6465"/>
                    </a:cubicBezTo>
                    <a:lnTo>
                      <a:pt x="1846" y="6465"/>
                    </a:lnTo>
                    <a:cubicBezTo>
                      <a:pt x="1592" y="6465"/>
                      <a:pt x="1374" y="6375"/>
                      <a:pt x="1193" y="6195"/>
                    </a:cubicBezTo>
                    <a:cubicBezTo>
                      <a:pt x="1014" y="6015"/>
                      <a:pt x="924" y="5797"/>
                      <a:pt x="924" y="5543"/>
                    </a:cubicBezTo>
                    <a:lnTo>
                      <a:pt x="924" y="4158"/>
                    </a:lnTo>
                    <a:cubicBezTo>
                      <a:pt x="669" y="4158"/>
                      <a:pt x="451" y="4068"/>
                      <a:pt x="271" y="3887"/>
                    </a:cubicBezTo>
                    <a:cubicBezTo>
                      <a:pt x="90" y="3707"/>
                      <a:pt x="0" y="3488"/>
                      <a:pt x="0" y="3230"/>
                    </a:cubicBezTo>
                    <a:cubicBezTo>
                      <a:pt x="0" y="3161"/>
                      <a:pt x="6" y="3100"/>
                      <a:pt x="20" y="3046"/>
                    </a:cubicBezTo>
                    <a:cubicBezTo>
                      <a:pt x="20" y="3033"/>
                      <a:pt x="23" y="3020"/>
                      <a:pt x="28" y="3004"/>
                    </a:cubicBezTo>
                    <a:cubicBezTo>
                      <a:pt x="32" y="2990"/>
                      <a:pt x="36" y="2974"/>
                      <a:pt x="40" y="2956"/>
                    </a:cubicBezTo>
                    <a:lnTo>
                      <a:pt x="734" y="649"/>
                    </a:lnTo>
                    <a:cubicBezTo>
                      <a:pt x="738" y="636"/>
                      <a:pt x="743" y="623"/>
                      <a:pt x="748" y="608"/>
                    </a:cubicBezTo>
                    <a:cubicBezTo>
                      <a:pt x="752" y="592"/>
                      <a:pt x="758" y="578"/>
                      <a:pt x="765" y="560"/>
                    </a:cubicBezTo>
                    <a:cubicBezTo>
                      <a:pt x="814" y="448"/>
                      <a:pt x="881" y="351"/>
                      <a:pt x="963" y="267"/>
                    </a:cubicBezTo>
                    <a:cubicBezTo>
                      <a:pt x="1145" y="88"/>
                      <a:pt x="1364" y="0"/>
                      <a:pt x="1618" y="0"/>
                    </a:cubicBezTo>
                    <a:lnTo>
                      <a:pt x="2541" y="0"/>
                    </a:lnTo>
                    <a:cubicBezTo>
                      <a:pt x="2796" y="0"/>
                      <a:pt x="3012" y="88"/>
                      <a:pt x="3191" y="267"/>
                    </a:cubicBezTo>
                    <a:cubicBezTo>
                      <a:pt x="3278" y="356"/>
                      <a:pt x="3343" y="454"/>
                      <a:pt x="3390" y="560"/>
                    </a:cubicBezTo>
                    <a:cubicBezTo>
                      <a:pt x="3399" y="580"/>
                      <a:pt x="3411" y="610"/>
                      <a:pt x="3424" y="64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>
                <a:off x="2055841" y="3547889"/>
                <a:ext cx="217488" cy="215900"/>
              </a:xfrm>
              <a:custGeom>
                <a:avLst/>
                <a:gdLst>
                  <a:gd name="T0" fmla="*/ 922 w 2312"/>
                  <a:gd name="T1" fmla="*/ 0 h 2312"/>
                  <a:gd name="T2" fmla="*/ 922 w 2312"/>
                  <a:gd name="T3" fmla="*/ 0 h 2312"/>
                  <a:gd name="T4" fmla="*/ 1384 w 2312"/>
                  <a:gd name="T5" fmla="*/ 0 h 2312"/>
                  <a:gd name="T6" fmla="*/ 2038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38 w 2312"/>
                  <a:gd name="T13" fmla="*/ 2042 h 2312"/>
                  <a:gd name="T14" fmla="*/ 1384 w 2312"/>
                  <a:gd name="T15" fmla="*/ 2312 h 2312"/>
                  <a:gd name="T16" fmla="*/ 922 w 2312"/>
                  <a:gd name="T17" fmla="*/ 2312 h 2312"/>
                  <a:gd name="T18" fmla="*/ 269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69 w 2312"/>
                  <a:gd name="T25" fmla="*/ 273 h 2312"/>
                  <a:gd name="T26" fmla="*/ 922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2" y="0"/>
                    </a:moveTo>
                    <a:lnTo>
                      <a:pt x="922" y="0"/>
                    </a:lnTo>
                    <a:lnTo>
                      <a:pt x="1384" y="0"/>
                    </a:lnTo>
                    <a:cubicBezTo>
                      <a:pt x="1638" y="0"/>
                      <a:pt x="1857" y="90"/>
                      <a:pt x="2038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38" y="2042"/>
                    </a:cubicBezTo>
                    <a:cubicBezTo>
                      <a:pt x="1857" y="2222"/>
                      <a:pt x="1638" y="2312"/>
                      <a:pt x="1384" y="2312"/>
                    </a:cubicBezTo>
                    <a:lnTo>
                      <a:pt x="922" y="2312"/>
                    </a:lnTo>
                    <a:cubicBezTo>
                      <a:pt x="668" y="2312"/>
                      <a:pt x="450" y="2222"/>
                      <a:pt x="269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69" y="273"/>
                    </a:cubicBezTo>
                    <a:cubicBezTo>
                      <a:pt x="450" y="90"/>
                      <a:pt x="668" y="0"/>
                      <a:pt x="922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854942" y="3493355"/>
              <a:ext cx="209558" cy="465970"/>
              <a:chOff x="1970116" y="3547889"/>
              <a:chExt cx="390525" cy="868363"/>
            </a:xfrm>
            <a:solidFill>
              <a:schemeClr val="bg1"/>
            </a:solidFill>
          </p:grpSpPr>
          <p:sp>
            <p:nvSpPr>
              <p:cNvPr id="36" name="Freeform 17"/>
              <p:cNvSpPr>
                <a:spLocks/>
              </p:cNvSpPr>
              <p:nvPr/>
            </p:nvSpPr>
            <p:spPr bwMode="auto">
              <a:xfrm>
                <a:off x="1970116" y="3808239"/>
                <a:ext cx="390525" cy="608013"/>
              </a:xfrm>
              <a:custGeom>
                <a:avLst/>
                <a:gdLst>
                  <a:gd name="T0" fmla="*/ 3424 w 4159"/>
                  <a:gd name="T1" fmla="*/ 649 h 6465"/>
                  <a:gd name="T2" fmla="*/ 3424 w 4159"/>
                  <a:gd name="T3" fmla="*/ 649 h 6465"/>
                  <a:gd name="T4" fmla="*/ 4114 w 4159"/>
                  <a:gd name="T5" fmla="*/ 2956 h 6465"/>
                  <a:gd name="T6" fmla="*/ 4139 w 4159"/>
                  <a:gd name="T7" fmla="*/ 3046 h 6465"/>
                  <a:gd name="T8" fmla="*/ 4159 w 4159"/>
                  <a:gd name="T9" fmla="*/ 3230 h 6465"/>
                  <a:gd name="T10" fmla="*/ 3886 w 4159"/>
                  <a:gd name="T11" fmla="*/ 3887 h 6465"/>
                  <a:gd name="T12" fmla="*/ 3236 w 4159"/>
                  <a:gd name="T13" fmla="*/ 4158 h 6465"/>
                  <a:gd name="T14" fmla="*/ 3236 w 4159"/>
                  <a:gd name="T15" fmla="*/ 5543 h 6465"/>
                  <a:gd name="T16" fmla="*/ 2962 w 4159"/>
                  <a:gd name="T17" fmla="*/ 6195 h 6465"/>
                  <a:gd name="T18" fmla="*/ 2308 w 4159"/>
                  <a:gd name="T19" fmla="*/ 6465 h 6465"/>
                  <a:gd name="T20" fmla="*/ 1846 w 4159"/>
                  <a:gd name="T21" fmla="*/ 6465 h 6465"/>
                  <a:gd name="T22" fmla="*/ 1193 w 4159"/>
                  <a:gd name="T23" fmla="*/ 6195 h 6465"/>
                  <a:gd name="T24" fmla="*/ 924 w 4159"/>
                  <a:gd name="T25" fmla="*/ 5543 h 6465"/>
                  <a:gd name="T26" fmla="*/ 924 w 4159"/>
                  <a:gd name="T27" fmla="*/ 4158 h 6465"/>
                  <a:gd name="T28" fmla="*/ 271 w 4159"/>
                  <a:gd name="T29" fmla="*/ 3887 h 6465"/>
                  <a:gd name="T30" fmla="*/ 0 w 4159"/>
                  <a:gd name="T31" fmla="*/ 3230 h 6465"/>
                  <a:gd name="T32" fmla="*/ 20 w 4159"/>
                  <a:gd name="T33" fmla="*/ 3046 h 6465"/>
                  <a:gd name="T34" fmla="*/ 28 w 4159"/>
                  <a:gd name="T35" fmla="*/ 3004 h 6465"/>
                  <a:gd name="T36" fmla="*/ 40 w 4159"/>
                  <a:gd name="T37" fmla="*/ 2956 h 6465"/>
                  <a:gd name="T38" fmla="*/ 734 w 4159"/>
                  <a:gd name="T39" fmla="*/ 649 h 6465"/>
                  <a:gd name="T40" fmla="*/ 748 w 4159"/>
                  <a:gd name="T41" fmla="*/ 608 h 6465"/>
                  <a:gd name="T42" fmla="*/ 765 w 4159"/>
                  <a:gd name="T43" fmla="*/ 560 h 6465"/>
                  <a:gd name="T44" fmla="*/ 963 w 4159"/>
                  <a:gd name="T45" fmla="*/ 267 h 6465"/>
                  <a:gd name="T46" fmla="*/ 1618 w 4159"/>
                  <a:gd name="T47" fmla="*/ 0 h 6465"/>
                  <a:gd name="T48" fmla="*/ 2541 w 4159"/>
                  <a:gd name="T49" fmla="*/ 0 h 6465"/>
                  <a:gd name="T50" fmla="*/ 3191 w 4159"/>
                  <a:gd name="T51" fmla="*/ 267 h 6465"/>
                  <a:gd name="T52" fmla="*/ 3390 w 4159"/>
                  <a:gd name="T53" fmla="*/ 560 h 6465"/>
                  <a:gd name="T54" fmla="*/ 3424 w 4159"/>
                  <a:gd name="T55" fmla="*/ 649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59" h="6465">
                    <a:moveTo>
                      <a:pt x="3424" y="649"/>
                    </a:moveTo>
                    <a:lnTo>
                      <a:pt x="3424" y="649"/>
                    </a:lnTo>
                    <a:lnTo>
                      <a:pt x="4114" y="2956"/>
                    </a:lnTo>
                    <a:cubicBezTo>
                      <a:pt x="4128" y="2996"/>
                      <a:pt x="4136" y="3026"/>
                      <a:pt x="4139" y="3046"/>
                    </a:cubicBezTo>
                    <a:cubicBezTo>
                      <a:pt x="4152" y="3126"/>
                      <a:pt x="4159" y="3186"/>
                      <a:pt x="4159" y="3230"/>
                    </a:cubicBezTo>
                    <a:cubicBezTo>
                      <a:pt x="4159" y="3488"/>
                      <a:pt x="4069" y="3707"/>
                      <a:pt x="3886" y="3887"/>
                    </a:cubicBezTo>
                    <a:cubicBezTo>
                      <a:pt x="3704" y="4068"/>
                      <a:pt x="3487" y="4158"/>
                      <a:pt x="3236" y="4158"/>
                    </a:cubicBezTo>
                    <a:lnTo>
                      <a:pt x="3236" y="5543"/>
                    </a:lnTo>
                    <a:cubicBezTo>
                      <a:pt x="3236" y="5797"/>
                      <a:pt x="3145" y="6015"/>
                      <a:pt x="2962" y="6195"/>
                    </a:cubicBezTo>
                    <a:cubicBezTo>
                      <a:pt x="2781" y="6375"/>
                      <a:pt x="2562" y="6465"/>
                      <a:pt x="2308" y="6465"/>
                    </a:cubicBezTo>
                    <a:lnTo>
                      <a:pt x="1846" y="6465"/>
                    </a:lnTo>
                    <a:cubicBezTo>
                      <a:pt x="1592" y="6465"/>
                      <a:pt x="1374" y="6375"/>
                      <a:pt x="1193" y="6195"/>
                    </a:cubicBezTo>
                    <a:cubicBezTo>
                      <a:pt x="1014" y="6015"/>
                      <a:pt x="924" y="5797"/>
                      <a:pt x="924" y="5543"/>
                    </a:cubicBezTo>
                    <a:lnTo>
                      <a:pt x="924" y="4158"/>
                    </a:lnTo>
                    <a:cubicBezTo>
                      <a:pt x="669" y="4158"/>
                      <a:pt x="451" y="4068"/>
                      <a:pt x="271" y="3887"/>
                    </a:cubicBezTo>
                    <a:cubicBezTo>
                      <a:pt x="90" y="3707"/>
                      <a:pt x="0" y="3488"/>
                      <a:pt x="0" y="3230"/>
                    </a:cubicBezTo>
                    <a:cubicBezTo>
                      <a:pt x="0" y="3161"/>
                      <a:pt x="6" y="3100"/>
                      <a:pt x="20" y="3046"/>
                    </a:cubicBezTo>
                    <a:cubicBezTo>
                      <a:pt x="20" y="3033"/>
                      <a:pt x="23" y="3020"/>
                      <a:pt x="28" y="3004"/>
                    </a:cubicBezTo>
                    <a:cubicBezTo>
                      <a:pt x="32" y="2990"/>
                      <a:pt x="36" y="2974"/>
                      <a:pt x="40" y="2956"/>
                    </a:cubicBezTo>
                    <a:lnTo>
                      <a:pt x="734" y="649"/>
                    </a:lnTo>
                    <a:cubicBezTo>
                      <a:pt x="738" y="636"/>
                      <a:pt x="743" y="623"/>
                      <a:pt x="748" y="608"/>
                    </a:cubicBezTo>
                    <a:cubicBezTo>
                      <a:pt x="752" y="592"/>
                      <a:pt x="758" y="578"/>
                      <a:pt x="765" y="560"/>
                    </a:cubicBezTo>
                    <a:cubicBezTo>
                      <a:pt x="814" y="448"/>
                      <a:pt x="881" y="351"/>
                      <a:pt x="963" y="267"/>
                    </a:cubicBezTo>
                    <a:cubicBezTo>
                      <a:pt x="1145" y="88"/>
                      <a:pt x="1364" y="0"/>
                      <a:pt x="1618" y="0"/>
                    </a:cubicBezTo>
                    <a:lnTo>
                      <a:pt x="2541" y="0"/>
                    </a:lnTo>
                    <a:cubicBezTo>
                      <a:pt x="2796" y="0"/>
                      <a:pt x="3012" y="88"/>
                      <a:pt x="3191" y="267"/>
                    </a:cubicBezTo>
                    <a:cubicBezTo>
                      <a:pt x="3278" y="356"/>
                      <a:pt x="3343" y="454"/>
                      <a:pt x="3390" y="560"/>
                    </a:cubicBezTo>
                    <a:cubicBezTo>
                      <a:pt x="3399" y="580"/>
                      <a:pt x="3411" y="610"/>
                      <a:pt x="3424" y="64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7" name="Freeform 18"/>
              <p:cNvSpPr>
                <a:spLocks/>
              </p:cNvSpPr>
              <p:nvPr/>
            </p:nvSpPr>
            <p:spPr bwMode="auto">
              <a:xfrm>
                <a:off x="2055841" y="3547889"/>
                <a:ext cx="217488" cy="215900"/>
              </a:xfrm>
              <a:custGeom>
                <a:avLst/>
                <a:gdLst>
                  <a:gd name="T0" fmla="*/ 922 w 2312"/>
                  <a:gd name="T1" fmla="*/ 0 h 2312"/>
                  <a:gd name="T2" fmla="*/ 922 w 2312"/>
                  <a:gd name="T3" fmla="*/ 0 h 2312"/>
                  <a:gd name="T4" fmla="*/ 1384 w 2312"/>
                  <a:gd name="T5" fmla="*/ 0 h 2312"/>
                  <a:gd name="T6" fmla="*/ 2038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38 w 2312"/>
                  <a:gd name="T13" fmla="*/ 2042 h 2312"/>
                  <a:gd name="T14" fmla="*/ 1384 w 2312"/>
                  <a:gd name="T15" fmla="*/ 2312 h 2312"/>
                  <a:gd name="T16" fmla="*/ 922 w 2312"/>
                  <a:gd name="T17" fmla="*/ 2312 h 2312"/>
                  <a:gd name="T18" fmla="*/ 269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69 w 2312"/>
                  <a:gd name="T25" fmla="*/ 273 h 2312"/>
                  <a:gd name="T26" fmla="*/ 922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2" y="0"/>
                    </a:moveTo>
                    <a:lnTo>
                      <a:pt x="922" y="0"/>
                    </a:lnTo>
                    <a:lnTo>
                      <a:pt x="1384" y="0"/>
                    </a:lnTo>
                    <a:cubicBezTo>
                      <a:pt x="1638" y="0"/>
                      <a:pt x="1857" y="90"/>
                      <a:pt x="2038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38" y="2042"/>
                    </a:cubicBezTo>
                    <a:cubicBezTo>
                      <a:pt x="1857" y="2222"/>
                      <a:pt x="1638" y="2312"/>
                      <a:pt x="1384" y="2312"/>
                    </a:cubicBezTo>
                    <a:lnTo>
                      <a:pt x="922" y="2312"/>
                    </a:lnTo>
                    <a:cubicBezTo>
                      <a:pt x="668" y="2312"/>
                      <a:pt x="450" y="2222"/>
                      <a:pt x="269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69" y="273"/>
                    </a:cubicBezTo>
                    <a:cubicBezTo>
                      <a:pt x="450" y="90"/>
                      <a:pt x="668" y="0"/>
                      <a:pt x="922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446445" y="4220785"/>
              <a:ext cx="209558" cy="465970"/>
              <a:chOff x="1970116" y="3547889"/>
              <a:chExt cx="390525" cy="868363"/>
            </a:xfrm>
            <a:solidFill>
              <a:schemeClr val="bg1"/>
            </a:solidFill>
          </p:grpSpPr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1970116" y="3808239"/>
                <a:ext cx="390525" cy="608013"/>
              </a:xfrm>
              <a:custGeom>
                <a:avLst/>
                <a:gdLst>
                  <a:gd name="T0" fmla="*/ 3424 w 4159"/>
                  <a:gd name="T1" fmla="*/ 649 h 6465"/>
                  <a:gd name="T2" fmla="*/ 3424 w 4159"/>
                  <a:gd name="T3" fmla="*/ 649 h 6465"/>
                  <a:gd name="T4" fmla="*/ 4114 w 4159"/>
                  <a:gd name="T5" fmla="*/ 2956 h 6465"/>
                  <a:gd name="T6" fmla="*/ 4139 w 4159"/>
                  <a:gd name="T7" fmla="*/ 3046 h 6465"/>
                  <a:gd name="T8" fmla="*/ 4159 w 4159"/>
                  <a:gd name="T9" fmla="*/ 3230 h 6465"/>
                  <a:gd name="T10" fmla="*/ 3886 w 4159"/>
                  <a:gd name="T11" fmla="*/ 3887 h 6465"/>
                  <a:gd name="T12" fmla="*/ 3236 w 4159"/>
                  <a:gd name="T13" fmla="*/ 4158 h 6465"/>
                  <a:gd name="T14" fmla="*/ 3236 w 4159"/>
                  <a:gd name="T15" fmla="*/ 5543 h 6465"/>
                  <a:gd name="T16" fmla="*/ 2962 w 4159"/>
                  <a:gd name="T17" fmla="*/ 6195 h 6465"/>
                  <a:gd name="T18" fmla="*/ 2308 w 4159"/>
                  <a:gd name="T19" fmla="*/ 6465 h 6465"/>
                  <a:gd name="T20" fmla="*/ 1846 w 4159"/>
                  <a:gd name="T21" fmla="*/ 6465 h 6465"/>
                  <a:gd name="T22" fmla="*/ 1193 w 4159"/>
                  <a:gd name="T23" fmla="*/ 6195 h 6465"/>
                  <a:gd name="T24" fmla="*/ 924 w 4159"/>
                  <a:gd name="T25" fmla="*/ 5543 h 6465"/>
                  <a:gd name="T26" fmla="*/ 924 w 4159"/>
                  <a:gd name="T27" fmla="*/ 4158 h 6465"/>
                  <a:gd name="T28" fmla="*/ 271 w 4159"/>
                  <a:gd name="T29" fmla="*/ 3887 h 6465"/>
                  <a:gd name="T30" fmla="*/ 0 w 4159"/>
                  <a:gd name="T31" fmla="*/ 3230 h 6465"/>
                  <a:gd name="T32" fmla="*/ 20 w 4159"/>
                  <a:gd name="T33" fmla="*/ 3046 h 6465"/>
                  <a:gd name="T34" fmla="*/ 28 w 4159"/>
                  <a:gd name="T35" fmla="*/ 3004 h 6465"/>
                  <a:gd name="T36" fmla="*/ 40 w 4159"/>
                  <a:gd name="T37" fmla="*/ 2956 h 6465"/>
                  <a:gd name="T38" fmla="*/ 734 w 4159"/>
                  <a:gd name="T39" fmla="*/ 649 h 6465"/>
                  <a:gd name="T40" fmla="*/ 748 w 4159"/>
                  <a:gd name="T41" fmla="*/ 608 h 6465"/>
                  <a:gd name="T42" fmla="*/ 765 w 4159"/>
                  <a:gd name="T43" fmla="*/ 560 h 6465"/>
                  <a:gd name="T44" fmla="*/ 963 w 4159"/>
                  <a:gd name="T45" fmla="*/ 267 h 6465"/>
                  <a:gd name="T46" fmla="*/ 1618 w 4159"/>
                  <a:gd name="T47" fmla="*/ 0 h 6465"/>
                  <a:gd name="T48" fmla="*/ 2541 w 4159"/>
                  <a:gd name="T49" fmla="*/ 0 h 6465"/>
                  <a:gd name="T50" fmla="*/ 3191 w 4159"/>
                  <a:gd name="T51" fmla="*/ 267 h 6465"/>
                  <a:gd name="T52" fmla="*/ 3390 w 4159"/>
                  <a:gd name="T53" fmla="*/ 560 h 6465"/>
                  <a:gd name="T54" fmla="*/ 3424 w 4159"/>
                  <a:gd name="T55" fmla="*/ 649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59" h="6465">
                    <a:moveTo>
                      <a:pt x="3424" y="649"/>
                    </a:moveTo>
                    <a:lnTo>
                      <a:pt x="3424" y="649"/>
                    </a:lnTo>
                    <a:lnTo>
                      <a:pt x="4114" y="2956"/>
                    </a:lnTo>
                    <a:cubicBezTo>
                      <a:pt x="4128" y="2996"/>
                      <a:pt x="4136" y="3026"/>
                      <a:pt x="4139" y="3046"/>
                    </a:cubicBezTo>
                    <a:cubicBezTo>
                      <a:pt x="4152" y="3126"/>
                      <a:pt x="4159" y="3186"/>
                      <a:pt x="4159" y="3230"/>
                    </a:cubicBezTo>
                    <a:cubicBezTo>
                      <a:pt x="4159" y="3488"/>
                      <a:pt x="4069" y="3707"/>
                      <a:pt x="3886" y="3887"/>
                    </a:cubicBezTo>
                    <a:cubicBezTo>
                      <a:pt x="3704" y="4068"/>
                      <a:pt x="3487" y="4158"/>
                      <a:pt x="3236" y="4158"/>
                    </a:cubicBezTo>
                    <a:lnTo>
                      <a:pt x="3236" y="5543"/>
                    </a:lnTo>
                    <a:cubicBezTo>
                      <a:pt x="3236" y="5797"/>
                      <a:pt x="3145" y="6015"/>
                      <a:pt x="2962" y="6195"/>
                    </a:cubicBezTo>
                    <a:cubicBezTo>
                      <a:pt x="2781" y="6375"/>
                      <a:pt x="2562" y="6465"/>
                      <a:pt x="2308" y="6465"/>
                    </a:cubicBezTo>
                    <a:lnTo>
                      <a:pt x="1846" y="6465"/>
                    </a:lnTo>
                    <a:cubicBezTo>
                      <a:pt x="1592" y="6465"/>
                      <a:pt x="1374" y="6375"/>
                      <a:pt x="1193" y="6195"/>
                    </a:cubicBezTo>
                    <a:cubicBezTo>
                      <a:pt x="1014" y="6015"/>
                      <a:pt x="924" y="5797"/>
                      <a:pt x="924" y="5543"/>
                    </a:cubicBezTo>
                    <a:lnTo>
                      <a:pt x="924" y="4158"/>
                    </a:lnTo>
                    <a:cubicBezTo>
                      <a:pt x="669" y="4158"/>
                      <a:pt x="451" y="4068"/>
                      <a:pt x="271" y="3887"/>
                    </a:cubicBezTo>
                    <a:cubicBezTo>
                      <a:pt x="90" y="3707"/>
                      <a:pt x="0" y="3488"/>
                      <a:pt x="0" y="3230"/>
                    </a:cubicBezTo>
                    <a:cubicBezTo>
                      <a:pt x="0" y="3161"/>
                      <a:pt x="6" y="3100"/>
                      <a:pt x="20" y="3046"/>
                    </a:cubicBezTo>
                    <a:cubicBezTo>
                      <a:pt x="20" y="3033"/>
                      <a:pt x="23" y="3020"/>
                      <a:pt x="28" y="3004"/>
                    </a:cubicBezTo>
                    <a:cubicBezTo>
                      <a:pt x="32" y="2990"/>
                      <a:pt x="36" y="2974"/>
                      <a:pt x="40" y="2956"/>
                    </a:cubicBezTo>
                    <a:lnTo>
                      <a:pt x="734" y="649"/>
                    </a:lnTo>
                    <a:cubicBezTo>
                      <a:pt x="738" y="636"/>
                      <a:pt x="743" y="623"/>
                      <a:pt x="748" y="608"/>
                    </a:cubicBezTo>
                    <a:cubicBezTo>
                      <a:pt x="752" y="592"/>
                      <a:pt x="758" y="578"/>
                      <a:pt x="765" y="560"/>
                    </a:cubicBezTo>
                    <a:cubicBezTo>
                      <a:pt x="814" y="448"/>
                      <a:pt x="881" y="351"/>
                      <a:pt x="963" y="267"/>
                    </a:cubicBezTo>
                    <a:cubicBezTo>
                      <a:pt x="1145" y="88"/>
                      <a:pt x="1364" y="0"/>
                      <a:pt x="1618" y="0"/>
                    </a:cubicBezTo>
                    <a:lnTo>
                      <a:pt x="2541" y="0"/>
                    </a:lnTo>
                    <a:cubicBezTo>
                      <a:pt x="2796" y="0"/>
                      <a:pt x="3012" y="88"/>
                      <a:pt x="3191" y="267"/>
                    </a:cubicBezTo>
                    <a:cubicBezTo>
                      <a:pt x="3278" y="356"/>
                      <a:pt x="3343" y="454"/>
                      <a:pt x="3390" y="560"/>
                    </a:cubicBezTo>
                    <a:cubicBezTo>
                      <a:pt x="3399" y="580"/>
                      <a:pt x="3411" y="610"/>
                      <a:pt x="3424" y="64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5" name="Freeform 18"/>
              <p:cNvSpPr>
                <a:spLocks/>
              </p:cNvSpPr>
              <p:nvPr/>
            </p:nvSpPr>
            <p:spPr bwMode="auto">
              <a:xfrm>
                <a:off x="2055841" y="3547889"/>
                <a:ext cx="217488" cy="215900"/>
              </a:xfrm>
              <a:custGeom>
                <a:avLst/>
                <a:gdLst>
                  <a:gd name="T0" fmla="*/ 922 w 2312"/>
                  <a:gd name="T1" fmla="*/ 0 h 2312"/>
                  <a:gd name="T2" fmla="*/ 922 w 2312"/>
                  <a:gd name="T3" fmla="*/ 0 h 2312"/>
                  <a:gd name="T4" fmla="*/ 1384 w 2312"/>
                  <a:gd name="T5" fmla="*/ 0 h 2312"/>
                  <a:gd name="T6" fmla="*/ 2038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38 w 2312"/>
                  <a:gd name="T13" fmla="*/ 2042 h 2312"/>
                  <a:gd name="T14" fmla="*/ 1384 w 2312"/>
                  <a:gd name="T15" fmla="*/ 2312 h 2312"/>
                  <a:gd name="T16" fmla="*/ 922 w 2312"/>
                  <a:gd name="T17" fmla="*/ 2312 h 2312"/>
                  <a:gd name="T18" fmla="*/ 269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69 w 2312"/>
                  <a:gd name="T25" fmla="*/ 273 h 2312"/>
                  <a:gd name="T26" fmla="*/ 922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2" y="0"/>
                    </a:moveTo>
                    <a:lnTo>
                      <a:pt x="922" y="0"/>
                    </a:lnTo>
                    <a:lnTo>
                      <a:pt x="1384" y="0"/>
                    </a:lnTo>
                    <a:cubicBezTo>
                      <a:pt x="1638" y="0"/>
                      <a:pt x="1857" y="90"/>
                      <a:pt x="2038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38" y="2042"/>
                    </a:cubicBezTo>
                    <a:cubicBezTo>
                      <a:pt x="1857" y="2222"/>
                      <a:pt x="1638" y="2312"/>
                      <a:pt x="1384" y="2312"/>
                    </a:cubicBezTo>
                    <a:lnTo>
                      <a:pt x="922" y="2312"/>
                    </a:lnTo>
                    <a:cubicBezTo>
                      <a:pt x="668" y="2312"/>
                      <a:pt x="450" y="2222"/>
                      <a:pt x="269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69" y="273"/>
                    </a:cubicBezTo>
                    <a:cubicBezTo>
                      <a:pt x="450" y="90"/>
                      <a:pt x="668" y="0"/>
                      <a:pt x="922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446445" y="3493355"/>
              <a:ext cx="209558" cy="465970"/>
              <a:chOff x="1492278" y="3547889"/>
              <a:chExt cx="390525" cy="868363"/>
            </a:xfrm>
            <a:solidFill>
              <a:schemeClr val="bg1"/>
            </a:solidFill>
          </p:grpSpPr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1492278" y="3808239"/>
                <a:ext cx="390525" cy="608013"/>
              </a:xfrm>
              <a:custGeom>
                <a:avLst/>
                <a:gdLst>
                  <a:gd name="T0" fmla="*/ 923 w 4158"/>
                  <a:gd name="T1" fmla="*/ 0 h 6465"/>
                  <a:gd name="T2" fmla="*/ 923 w 4158"/>
                  <a:gd name="T3" fmla="*/ 0 h 6465"/>
                  <a:gd name="T4" fmla="*/ 3235 w 4158"/>
                  <a:gd name="T5" fmla="*/ 0 h 6465"/>
                  <a:gd name="T6" fmla="*/ 3886 w 4158"/>
                  <a:gd name="T7" fmla="*/ 270 h 6465"/>
                  <a:gd name="T8" fmla="*/ 4158 w 4158"/>
                  <a:gd name="T9" fmla="*/ 923 h 6465"/>
                  <a:gd name="T10" fmla="*/ 4158 w 4158"/>
                  <a:gd name="T11" fmla="*/ 2306 h 6465"/>
                  <a:gd name="T12" fmla="*/ 3886 w 4158"/>
                  <a:gd name="T13" fmla="*/ 2960 h 6465"/>
                  <a:gd name="T14" fmla="*/ 3235 w 4158"/>
                  <a:gd name="T15" fmla="*/ 3230 h 6465"/>
                  <a:gd name="T16" fmla="*/ 3235 w 4158"/>
                  <a:gd name="T17" fmla="*/ 5543 h 6465"/>
                  <a:gd name="T18" fmla="*/ 2963 w 4158"/>
                  <a:gd name="T19" fmla="*/ 6195 h 6465"/>
                  <a:gd name="T20" fmla="*/ 2308 w 4158"/>
                  <a:gd name="T21" fmla="*/ 6465 h 6465"/>
                  <a:gd name="T22" fmla="*/ 1846 w 4158"/>
                  <a:gd name="T23" fmla="*/ 6465 h 6465"/>
                  <a:gd name="T24" fmla="*/ 1194 w 4158"/>
                  <a:gd name="T25" fmla="*/ 6195 h 6465"/>
                  <a:gd name="T26" fmla="*/ 923 w 4158"/>
                  <a:gd name="T27" fmla="*/ 5543 h 6465"/>
                  <a:gd name="T28" fmla="*/ 923 w 4158"/>
                  <a:gd name="T29" fmla="*/ 3230 h 6465"/>
                  <a:gd name="T30" fmla="*/ 271 w 4158"/>
                  <a:gd name="T31" fmla="*/ 2960 h 6465"/>
                  <a:gd name="T32" fmla="*/ 0 w 4158"/>
                  <a:gd name="T33" fmla="*/ 2306 h 6465"/>
                  <a:gd name="T34" fmla="*/ 0 w 4158"/>
                  <a:gd name="T35" fmla="*/ 923 h 6465"/>
                  <a:gd name="T36" fmla="*/ 271 w 4158"/>
                  <a:gd name="T37" fmla="*/ 270 h 6465"/>
                  <a:gd name="T38" fmla="*/ 923 w 4158"/>
                  <a:gd name="T39" fmla="*/ 0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58" h="6465">
                    <a:moveTo>
                      <a:pt x="923" y="0"/>
                    </a:moveTo>
                    <a:lnTo>
                      <a:pt x="923" y="0"/>
                    </a:lnTo>
                    <a:lnTo>
                      <a:pt x="3235" y="0"/>
                    </a:lnTo>
                    <a:cubicBezTo>
                      <a:pt x="3487" y="0"/>
                      <a:pt x="3704" y="90"/>
                      <a:pt x="3886" y="270"/>
                    </a:cubicBezTo>
                    <a:cubicBezTo>
                      <a:pt x="4067" y="450"/>
                      <a:pt x="4158" y="667"/>
                      <a:pt x="4158" y="923"/>
                    </a:cubicBezTo>
                    <a:lnTo>
                      <a:pt x="4158" y="2306"/>
                    </a:lnTo>
                    <a:cubicBezTo>
                      <a:pt x="4158" y="2561"/>
                      <a:pt x="4067" y="2779"/>
                      <a:pt x="3886" y="2960"/>
                    </a:cubicBezTo>
                    <a:cubicBezTo>
                      <a:pt x="3704" y="3140"/>
                      <a:pt x="3487" y="3230"/>
                      <a:pt x="3235" y="3230"/>
                    </a:cubicBezTo>
                    <a:lnTo>
                      <a:pt x="3235" y="5543"/>
                    </a:lnTo>
                    <a:cubicBezTo>
                      <a:pt x="3235" y="5797"/>
                      <a:pt x="3144" y="6015"/>
                      <a:pt x="2963" y="6195"/>
                    </a:cubicBezTo>
                    <a:cubicBezTo>
                      <a:pt x="2781" y="6375"/>
                      <a:pt x="2563" y="6465"/>
                      <a:pt x="2308" y="6465"/>
                    </a:cubicBezTo>
                    <a:lnTo>
                      <a:pt x="1846" y="6465"/>
                    </a:lnTo>
                    <a:cubicBezTo>
                      <a:pt x="1591" y="6465"/>
                      <a:pt x="1374" y="6375"/>
                      <a:pt x="1194" y="6195"/>
                    </a:cubicBezTo>
                    <a:cubicBezTo>
                      <a:pt x="1013" y="6015"/>
                      <a:pt x="923" y="5797"/>
                      <a:pt x="923" y="5543"/>
                    </a:cubicBezTo>
                    <a:lnTo>
                      <a:pt x="923" y="3230"/>
                    </a:lnTo>
                    <a:cubicBezTo>
                      <a:pt x="668" y="3230"/>
                      <a:pt x="451" y="3140"/>
                      <a:pt x="271" y="2960"/>
                    </a:cubicBezTo>
                    <a:cubicBezTo>
                      <a:pt x="90" y="2779"/>
                      <a:pt x="0" y="2561"/>
                      <a:pt x="0" y="2306"/>
                    </a:cubicBezTo>
                    <a:lnTo>
                      <a:pt x="0" y="923"/>
                    </a:lnTo>
                    <a:cubicBezTo>
                      <a:pt x="0" y="667"/>
                      <a:pt x="90" y="450"/>
                      <a:pt x="271" y="270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1579591" y="3547889"/>
                <a:ext cx="215900" cy="215900"/>
              </a:xfrm>
              <a:custGeom>
                <a:avLst/>
                <a:gdLst>
                  <a:gd name="T0" fmla="*/ 923 w 2312"/>
                  <a:gd name="T1" fmla="*/ 0 h 2312"/>
                  <a:gd name="T2" fmla="*/ 923 w 2312"/>
                  <a:gd name="T3" fmla="*/ 0 h 2312"/>
                  <a:gd name="T4" fmla="*/ 1385 w 2312"/>
                  <a:gd name="T5" fmla="*/ 0 h 2312"/>
                  <a:gd name="T6" fmla="*/ 2040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40 w 2312"/>
                  <a:gd name="T13" fmla="*/ 2042 h 2312"/>
                  <a:gd name="T14" fmla="*/ 1385 w 2312"/>
                  <a:gd name="T15" fmla="*/ 2312 h 2312"/>
                  <a:gd name="T16" fmla="*/ 923 w 2312"/>
                  <a:gd name="T17" fmla="*/ 2312 h 2312"/>
                  <a:gd name="T18" fmla="*/ 271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71 w 2312"/>
                  <a:gd name="T25" fmla="*/ 273 h 2312"/>
                  <a:gd name="T26" fmla="*/ 923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3" y="0"/>
                    </a:moveTo>
                    <a:lnTo>
                      <a:pt x="923" y="0"/>
                    </a:lnTo>
                    <a:lnTo>
                      <a:pt x="1385" y="0"/>
                    </a:lnTo>
                    <a:cubicBezTo>
                      <a:pt x="1640" y="0"/>
                      <a:pt x="1858" y="90"/>
                      <a:pt x="2040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40" y="2042"/>
                    </a:cubicBezTo>
                    <a:cubicBezTo>
                      <a:pt x="1858" y="2222"/>
                      <a:pt x="1640" y="2312"/>
                      <a:pt x="1385" y="2312"/>
                    </a:cubicBezTo>
                    <a:lnTo>
                      <a:pt x="923" y="2312"/>
                    </a:lnTo>
                    <a:cubicBezTo>
                      <a:pt x="668" y="2312"/>
                      <a:pt x="451" y="2222"/>
                      <a:pt x="271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71" y="273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263440" y="3493355"/>
              <a:ext cx="209558" cy="465970"/>
              <a:chOff x="1970116" y="3547889"/>
              <a:chExt cx="390525" cy="868363"/>
            </a:xfrm>
            <a:solidFill>
              <a:schemeClr val="bg1"/>
            </a:solidFill>
          </p:grpSpPr>
          <p:sp>
            <p:nvSpPr>
              <p:cNvPr id="30" name="Freeform 17"/>
              <p:cNvSpPr>
                <a:spLocks/>
              </p:cNvSpPr>
              <p:nvPr/>
            </p:nvSpPr>
            <p:spPr bwMode="auto">
              <a:xfrm>
                <a:off x="1970116" y="3808239"/>
                <a:ext cx="390525" cy="608013"/>
              </a:xfrm>
              <a:custGeom>
                <a:avLst/>
                <a:gdLst>
                  <a:gd name="T0" fmla="*/ 3424 w 4159"/>
                  <a:gd name="T1" fmla="*/ 649 h 6465"/>
                  <a:gd name="T2" fmla="*/ 3424 w 4159"/>
                  <a:gd name="T3" fmla="*/ 649 h 6465"/>
                  <a:gd name="T4" fmla="*/ 4114 w 4159"/>
                  <a:gd name="T5" fmla="*/ 2956 h 6465"/>
                  <a:gd name="T6" fmla="*/ 4139 w 4159"/>
                  <a:gd name="T7" fmla="*/ 3046 h 6465"/>
                  <a:gd name="T8" fmla="*/ 4159 w 4159"/>
                  <a:gd name="T9" fmla="*/ 3230 h 6465"/>
                  <a:gd name="T10" fmla="*/ 3886 w 4159"/>
                  <a:gd name="T11" fmla="*/ 3887 h 6465"/>
                  <a:gd name="T12" fmla="*/ 3236 w 4159"/>
                  <a:gd name="T13" fmla="*/ 4158 h 6465"/>
                  <a:gd name="T14" fmla="*/ 3236 w 4159"/>
                  <a:gd name="T15" fmla="*/ 5543 h 6465"/>
                  <a:gd name="T16" fmla="*/ 2962 w 4159"/>
                  <a:gd name="T17" fmla="*/ 6195 h 6465"/>
                  <a:gd name="T18" fmla="*/ 2308 w 4159"/>
                  <a:gd name="T19" fmla="*/ 6465 h 6465"/>
                  <a:gd name="T20" fmla="*/ 1846 w 4159"/>
                  <a:gd name="T21" fmla="*/ 6465 h 6465"/>
                  <a:gd name="T22" fmla="*/ 1193 w 4159"/>
                  <a:gd name="T23" fmla="*/ 6195 h 6465"/>
                  <a:gd name="T24" fmla="*/ 924 w 4159"/>
                  <a:gd name="T25" fmla="*/ 5543 h 6465"/>
                  <a:gd name="T26" fmla="*/ 924 w 4159"/>
                  <a:gd name="T27" fmla="*/ 4158 h 6465"/>
                  <a:gd name="T28" fmla="*/ 271 w 4159"/>
                  <a:gd name="T29" fmla="*/ 3887 h 6465"/>
                  <a:gd name="T30" fmla="*/ 0 w 4159"/>
                  <a:gd name="T31" fmla="*/ 3230 h 6465"/>
                  <a:gd name="T32" fmla="*/ 20 w 4159"/>
                  <a:gd name="T33" fmla="*/ 3046 h 6465"/>
                  <a:gd name="T34" fmla="*/ 28 w 4159"/>
                  <a:gd name="T35" fmla="*/ 3004 h 6465"/>
                  <a:gd name="T36" fmla="*/ 40 w 4159"/>
                  <a:gd name="T37" fmla="*/ 2956 h 6465"/>
                  <a:gd name="T38" fmla="*/ 734 w 4159"/>
                  <a:gd name="T39" fmla="*/ 649 h 6465"/>
                  <a:gd name="T40" fmla="*/ 748 w 4159"/>
                  <a:gd name="T41" fmla="*/ 608 h 6465"/>
                  <a:gd name="T42" fmla="*/ 765 w 4159"/>
                  <a:gd name="T43" fmla="*/ 560 h 6465"/>
                  <a:gd name="T44" fmla="*/ 963 w 4159"/>
                  <a:gd name="T45" fmla="*/ 267 h 6465"/>
                  <a:gd name="T46" fmla="*/ 1618 w 4159"/>
                  <a:gd name="T47" fmla="*/ 0 h 6465"/>
                  <a:gd name="T48" fmla="*/ 2541 w 4159"/>
                  <a:gd name="T49" fmla="*/ 0 h 6465"/>
                  <a:gd name="T50" fmla="*/ 3191 w 4159"/>
                  <a:gd name="T51" fmla="*/ 267 h 6465"/>
                  <a:gd name="T52" fmla="*/ 3390 w 4159"/>
                  <a:gd name="T53" fmla="*/ 560 h 6465"/>
                  <a:gd name="T54" fmla="*/ 3424 w 4159"/>
                  <a:gd name="T55" fmla="*/ 649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59" h="6465">
                    <a:moveTo>
                      <a:pt x="3424" y="649"/>
                    </a:moveTo>
                    <a:lnTo>
                      <a:pt x="3424" y="649"/>
                    </a:lnTo>
                    <a:lnTo>
                      <a:pt x="4114" y="2956"/>
                    </a:lnTo>
                    <a:cubicBezTo>
                      <a:pt x="4128" y="2996"/>
                      <a:pt x="4136" y="3026"/>
                      <a:pt x="4139" y="3046"/>
                    </a:cubicBezTo>
                    <a:cubicBezTo>
                      <a:pt x="4152" y="3126"/>
                      <a:pt x="4159" y="3186"/>
                      <a:pt x="4159" y="3230"/>
                    </a:cubicBezTo>
                    <a:cubicBezTo>
                      <a:pt x="4159" y="3488"/>
                      <a:pt x="4069" y="3707"/>
                      <a:pt x="3886" y="3887"/>
                    </a:cubicBezTo>
                    <a:cubicBezTo>
                      <a:pt x="3704" y="4068"/>
                      <a:pt x="3487" y="4158"/>
                      <a:pt x="3236" y="4158"/>
                    </a:cubicBezTo>
                    <a:lnTo>
                      <a:pt x="3236" y="5543"/>
                    </a:lnTo>
                    <a:cubicBezTo>
                      <a:pt x="3236" y="5797"/>
                      <a:pt x="3145" y="6015"/>
                      <a:pt x="2962" y="6195"/>
                    </a:cubicBezTo>
                    <a:cubicBezTo>
                      <a:pt x="2781" y="6375"/>
                      <a:pt x="2562" y="6465"/>
                      <a:pt x="2308" y="6465"/>
                    </a:cubicBezTo>
                    <a:lnTo>
                      <a:pt x="1846" y="6465"/>
                    </a:lnTo>
                    <a:cubicBezTo>
                      <a:pt x="1592" y="6465"/>
                      <a:pt x="1374" y="6375"/>
                      <a:pt x="1193" y="6195"/>
                    </a:cubicBezTo>
                    <a:cubicBezTo>
                      <a:pt x="1014" y="6015"/>
                      <a:pt x="924" y="5797"/>
                      <a:pt x="924" y="5543"/>
                    </a:cubicBezTo>
                    <a:lnTo>
                      <a:pt x="924" y="4158"/>
                    </a:lnTo>
                    <a:cubicBezTo>
                      <a:pt x="669" y="4158"/>
                      <a:pt x="451" y="4068"/>
                      <a:pt x="271" y="3887"/>
                    </a:cubicBezTo>
                    <a:cubicBezTo>
                      <a:pt x="90" y="3707"/>
                      <a:pt x="0" y="3488"/>
                      <a:pt x="0" y="3230"/>
                    </a:cubicBezTo>
                    <a:cubicBezTo>
                      <a:pt x="0" y="3161"/>
                      <a:pt x="6" y="3100"/>
                      <a:pt x="20" y="3046"/>
                    </a:cubicBezTo>
                    <a:cubicBezTo>
                      <a:pt x="20" y="3033"/>
                      <a:pt x="23" y="3020"/>
                      <a:pt x="28" y="3004"/>
                    </a:cubicBezTo>
                    <a:cubicBezTo>
                      <a:pt x="32" y="2990"/>
                      <a:pt x="36" y="2974"/>
                      <a:pt x="40" y="2956"/>
                    </a:cubicBezTo>
                    <a:lnTo>
                      <a:pt x="734" y="649"/>
                    </a:lnTo>
                    <a:cubicBezTo>
                      <a:pt x="738" y="636"/>
                      <a:pt x="743" y="623"/>
                      <a:pt x="748" y="608"/>
                    </a:cubicBezTo>
                    <a:cubicBezTo>
                      <a:pt x="752" y="592"/>
                      <a:pt x="758" y="578"/>
                      <a:pt x="765" y="560"/>
                    </a:cubicBezTo>
                    <a:cubicBezTo>
                      <a:pt x="814" y="448"/>
                      <a:pt x="881" y="351"/>
                      <a:pt x="963" y="267"/>
                    </a:cubicBezTo>
                    <a:cubicBezTo>
                      <a:pt x="1145" y="88"/>
                      <a:pt x="1364" y="0"/>
                      <a:pt x="1618" y="0"/>
                    </a:cubicBezTo>
                    <a:lnTo>
                      <a:pt x="2541" y="0"/>
                    </a:lnTo>
                    <a:cubicBezTo>
                      <a:pt x="2796" y="0"/>
                      <a:pt x="3012" y="88"/>
                      <a:pt x="3191" y="267"/>
                    </a:cubicBezTo>
                    <a:cubicBezTo>
                      <a:pt x="3278" y="356"/>
                      <a:pt x="3343" y="454"/>
                      <a:pt x="3390" y="560"/>
                    </a:cubicBezTo>
                    <a:cubicBezTo>
                      <a:pt x="3399" y="580"/>
                      <a:pt x="3411" y="610"/>
                      <a:pt x="3424" y="64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2055841" y="3547889"/>
                <a:ext cx="217488" cy="215900"/>
              </a:xfrm>
              <a:custGeom>
                <a:avLst/>
                <a:gdLst>
                  <a:gd name="T0" fmla="*/ 922 w 2312"/>
                  <a:gd name="T1" fmla="*/ 0 h 2312"/>
                  <a:gd name="T2" fmla="*/ 922 w 2312"/>
                  <a:gd name="T3" fmla="*/ 0 h 2312"/>
                  <a:gd name="T4" fmla="*/ 1384 w 2312"/>
                  <a:gd name="T5" fmla="*/ 0 h 2312"/>
                  <a:gd name="T6" fmla="*/ 2038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38 w 2312"/>
                  <a:gd name="T13" fmla="*/ 2042 h 2312"/>
                  <a:gd name="T14" fmla="*/ 1384 w 2312"/>
                  <a:gd name="T15" fmla="*/ 2312 h 2312"/>
                  <a:gd name="T16" fmla="*/ 922 w 2312"/>
                  <a:gd name="T17" fmla="*/ 2312 h 2312"/>
                  <a:gd name="T18" fmla="*/ 269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69 w 2312"/>
                  <a:gd name="T25" fmla="*/ 273 h 2312"/>
                  <a:gd name="T26" fmla="*/ 922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2" y="0"/>
                    </a:moveTo>
                    <a:lnTo>
                      <a:pt x="922" y="0"/>
                    </a:lnTo>
                    <a:lnTo>
                      <a:pt x="1384" y="0"/>
                    </a:lnTo>
                    <a:cubicBezTo>
                      <a:pt x="1638" y="0"/>
                      <a:pt x="1857" y="90"/>
                      <a:pt x="2038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38" y="2042"/>
                    </a:cubicBezTo>
                    <a:cubicBezTo>
                      <a:pt x="1857" y="2222"/>
                      <a:pt x="1638" y="2312"/>
                      <a:pt x="1384" y="2312"/>
                    </a:cubicBezTo>
                    <a:lnTo>
                      <a:pt x="922" y="2312"/>
                    </a:lnTo>
                    <a:cubicBezTo>
                      <a:pt x="668" y="2312"/>
                      <a:pt x="450" y="2222"/>
                      <a:pt x="269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69" y="273"/>
                    </a:cubicBezTo>
                    <a:cubicBezTo>
                      <a:pt x="450" y="90"/>
                      <a:pt x="668" y="0"/>
                      <a:pt x="922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545271" y="3863004"/>
              <a:ext cx="209558" cy="465970"/>
              <a:chOff x="1492278" y="3547889"/>
              <a:chExt cx="390525" cy="868363"/>
            </a:xfrm>
            <a:solidFill>
              <a:schemeClr val="bg1"/>
            </a:solidFill>
          </p:grpSpPr>
          <p:sp>
            <p:nvSpPr>
              <p:cNvPr id="28" name="Freeform 15"/>
              <p:cNvSpPr>
                <a:spLocks/>
              </p:cNvSpPr>
              <p:nvPr/>
            </p:nvSpPr>
            <p:spPr bwMode="auto">
              <a:xfrm>
                <a:off x="1492278" y="3808239"/>
                <a:ext cx="390525" cy="608013"/>
              </a:xfrm>
              <a:custGeom>
                <a:avLst/>
                <a:gdLst>
                  <a:gd name="T0" fmla="*/ 923 w 4158"/>
                  <a:gd name="T1" fmla="*/ 0 h 6465"/>
                  <a:gd name="T2" fmla="*/ 923 w 4158"/>
                  <a:gd name="T3" fmla="*/ 0 h 6465"/>
                  <a:gd name="T4" fmla="*/ 3235 w 4158"/>
                  <a:gd name="T5" fmla="*/ 0 h 6465"/>
                  <a:gd name="T6" fmla="*/ 3886 w 4158"/>
                  <a:gd name="T7" fmla="*/ 270 h 6465"/>
                  <a:gd name="T8" fmla="*/ 4158 w 4158"/>
                  <a:gd name="T9" fmla="*/ 923 h 6465"/>
                  <a:gd name="T10" fmla="*/ 4158 w 4158"/>
                  <a:gd name="T11" fmla="*/ 2306 h 6465"/>
                  <a:gd name="T12" fmla="*/ 3886 w 4158"/>
                  <a:gd name="T13" fmla="*/ 2960 h 6465"/>
                  <a:gd name="T14" fmla="*/ 3235 w 4158"/>
                  <a:gd name="T15" fmla="*/ 3230 h 6465"/>
                  <a:gd name="T16" fmla="*/ 3235 w 4158"/>
                  <a:gd name="T17" fmla="*/ 5543 h 6465"/>
                  <a:gd name="T18" fmla="*/ 2963 w 4158"/>
                  <a:gd name="T19" fmla="*/ 6195 h 6465"/>
                  <a:gd name="T20" fmla="*/ 2308 w 4158"/>
                  <a:gd name="T21" fmla="*/ 6465 h 6465"/>
                  <a:gd name="T22" fmla="*/ 1846 w 4158"/>
                  <a:gd name="T23" fmla="*/ 6465 h 6465"/>
                  <a:gd name="T24" fmla="*/ 1194 w 4158"/>
                  <a:gd name="T25" fmla="*/ 6195 h 6465"/>
                  <a:gd name="T26" fmla="*/ 923 w 4158"/>
                  <a:gd name="T27" fmla="*/ 5543 h 6465"/>
                  <a:gd name="T28" fmla="*/ 923 w 4158"/>
                  <a:gd name="T29" fmla="*/ 3230 h 6465"/>
                  <a:gd name="T30" fmla="*/ 271 w 4158"/>
                  <a:gd name="T31" fmla="*/ 2960 h 6465"/>
                  <a:gd name="T32" fmla="*/ 0 w 4158"/>
                  <a:gd name="T33" fmla="*/ 2306 h 6465"/>
                  <a:gd name="T34" fmla="*/ 0 w 4158"/>
                  <a:gd name="T35" fmla="*/ 923 h 6465"/>
                  <a:gd name="T36" fmla="*/ 271 w 4158"/>
                  <a:gd name="T37" fmla="*/ 270 h 6465"/>
                  <a:gd name="T38" fmla="*/ 923 w 4158"/>
                  <a:gd name="T39" fmla="*/ 0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58" h="6465">
                    <a:moveTo>
                      <a:pt x="923" y="0"/>
                    </a:moveTo>
                    <a:lnTo>
                      <a:pt x="923" y="0"/>
                    </a:lnTo>
                    <a:lnTo>
                      <a:pt x="3235" y="0"/>
                    </a:lnTo>
                    <a:cubicBezTo>
                      <a:pt x="3487" y="0"/>
                      <a:pt x="3704" y="90"/>
                      <a:pt x="3886" y="270"/>
                    </a:cubicBezTo>
                    <a:cubicBezTo>
                      <a:pt x="4067" y="450"/>
                      <a:pt x="4158" y="667"/>
                      <a:pt x="4158" y="923"/>
                    </a:cubicBezTo>
                    <a:lnTo>
                      <a:pt x="4158" y="2306"/>
                    </a:lnTo>
                    <a:cubicBezTo>
                      <a:pt x="4158" y="2561"/>
                      <a:pt x="4067" y="2779"/>
                      <a:pt x="3886" y="2960"/>
                    </a:cubicBezTo>
                    <a:cubicBezTo>
                      <a:pt x="3704" y="3140"/>
                      <a:pt x="3487" y="3230"/>
                      <a:pt x="3235" y="3230"/>
                    </a:cubicBezTo>
                    <a:lnTo>
                      <a:pt x="3235" y="5543"/>
                    </a:lnTo>
                    <a:cubicBezTo>
                      <a:pt x="3235" y="5797"/>
                      <a:pt x="3144" y="6015"/>
                      <a:pt x="2963" y="6195"/>
                    </a:cubicBezTo>
                    <a:cubicBezTo>
                      <a:pt x="2781" y="6375"/>
                      <a:pt x="2563" y="6465"/>
                      <a:pt x="2308" y="6465"/>
                    </a:cubicBezTo>
                    <a:lnTo>
                      <a:pt x="1846" y="6465"/>
                    </a:lnTo>
                    <a:cubicBezTo>
                      <a:pt x="1591" y="6465"/>
                      <a:pt x="1374" y="6375"/>
                      <a:pt x="1194" y="6195"/>
                    </a:cubicBezTo>
                    <a:cubicBezTo>
                      <a:pt x="1013" y="6015"/>
                      <a:pt x="923" y="5797"/>
                      <a:pt x="923" y="5543"/>
                    </a:cubicBezTo>
                    <a:lnTo>
                      <a:pt x="923" y="3230"/>
                    </a:lnTo>
                    <a:cubicBezTo>
                      <a:pt x="668" y="3230"/>
                      <a:pt x="451" y="3140"/>
                      <a:pt x="271" y="2960"/>
                    </a:cubicBezTo>
                    <a:cubicBezTo>
                      <a:pt x="90" y="2779"/>
                      <a:pt x="0" y="2561"/>
                      <a:pt x="0" y="2306"/>
                    </a:cubicBezTo>
                    <a:lnTo>
                      <a:pt x="0" y="923"/>
                    </a:lnTo>
                    <a:cubicBezTo>
                      <a:pt x="0" y="667"/>
                      <a:pt x="90" y="450"/>
                      <a:pt x="271" y="270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9" name="Freeform 16"/>
              <p:cNvSpPr>
                <a:spLocks/>
              </p:cNvSpPr>
              <p:nvPr/>
            </p:nvSpPr>
            <p:spPr bwMode="auto">
              <a:xfrm>
                <a:off x="1579591" y="3547889"/>
                <a:ext cx="215900" cy="215900"/>
              </a:xfrm>
              <a:custGeom>
                <a:avLst/>
                <a:gdLst>
                  <a:gd name="T0" fmla="*/ 923 w 2312"/>
                  <a:gd name="T1" fmla="*/ 0 h 2312"/>
                  <a:gd name="T2" fmla="*/ 923 w 2312"/>
                  <a:gd name="T3" fmla="*/ 0 h 2312"/>
                  <a:gd name="T4" fmla="*/ 1385 w 2312"/>
                  <a:gd name="T5" fmla="*/ 0 h 2312"/>
                  <a:gd name="T6" fmla="*/ 2040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40 w 2312"/>
                  <a:gd name="T13" fmla="*/ 2042 h 2312"/>
                  <a:gd name="T14" fmla="*/ 1385 w 2312"/>
                  <a:gd name="T15" fmla="*/ 2312 h 2312"/>
                  <a:gd name="T16" fmla="*/ 923 w 2312"/>
                  <a:gd name="T17" fmla="*/ 2312 h 2312"/>
                  <a:gd name="T18" fmla="*/ 271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71 w 2312"/>
                  <a:gd name="T25" fmla="*/ 273 h 2312"/>
                  <a:gd name="T26" fmla="*/ 923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3" y="0"/>
                    </a:moveTo>
                    <a:lnTo>
                      <a:pt x="923" y="0"/>
                    </a:lnTo>
                    <a:lnTo>
                      <a:pt x="1385" y="0"/>
                    </a:lnTo>
                    <a:cubicBezTo>
                      <a:pt x="1640" y="0"/>
                      <a:pt x="1858" y="90"/>
                      <a:pt x="2040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40" y="2042"/>
                    </a:cubicBezTo>
                    <a:cubicBezTo>
                      <a:pt x="1858" y="2222"/>
                      <a:pt x="1640" y="2312"/>
                      <a:pt x="1385" y="2312"/>
                    </a:cubicBezTo>
                    <a:lnTo>
                      <a:pt x="923" y="2312"/>
                    </a:lnTo>
                    <a:cubicBezTo>
                      <a:pt x="668" y="2312"/>
                      <a:pt x="451" y="2222"/>
                      <a:pt x="271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71" y="273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263440" y="4220785"/>
              <a:ext cx="209558" cy="465970"/>
              <a:chOff x="1492278" y="3547889"/>
              <a:chExt cx="390525" cy="868363"/>
            </a:xfrm>
            <a:solidFill>
              <a:schemeClr val="bg1"/>
            </a:solidFill>
          </p:grpSpPr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>
                <a:off x="1492278" y="3808239"/>
                <a:ext cx="390525" cy="608013"/>
              </a:xfrm>
              <a:custGeom>
                <a:avLst/>
                <a:gdLst>
                  <a:gd name="T0" fmla="*/ 923 w 4158"/>
                  <a:gd name="T1" fmla="*/ 0 h 6465"/>
                  <a:gd name="T2" fmla="*/ 923 w 4158"/>
                  <a:gd name="T3" fmla="*/ 0 h 6465"/>
                  <a:gd name="T4" fmla="*/ 3235 w 4158"/>
                  <a:gd name="T5" fmla="*/ 0 h 6465"/>
                  <a:gd name="T6" fmla="*/ 3886 w 4158"/>
                  <a:gd name="T7" fmla="*/ 270 h 6465"/>
                  <a:gd name="T8" fmla="*/ 4158 w 4158"/>
                  <a:gd name="T9" fmla="*/ 923 h 6465"/>
                  <a:gd name="T10" fmla="*/ 4158 w 4158"/>
                  <a:gd name="T11" fmla="*/ 2306 h 6465"/>
                  <a:gd name="T12" fmla="*/ 3886 w 4158"/>
                  <a:gd name="T13" fmla="*/ 2960 h 6465"/>
                  <a:gd name="T14" fmla="*/ 3235 w 4158"/>
                  <a:gd name="T15" fmla="*/ 3230 h 6465"/>
                  <a:gd name="T16" fmla="*/ 3235 w 4158"/>
                  <a:gd name="T17" fmla="*/ 5543 h 6465"/>
                  <a:gd name="T18" fmla="*/ 2963 w 4158"/>
                  <a:gd name="T19" fmla="*/ 6195 h 6465"/>
                  <a:gd name="T20" fmla="*/ 2308 w 4158"/>
                  <a:gd name="T21" fmla="*/ 6465 h 6465"/>
                  <a:gd name="T22" fmla="*/ 1846 w 4158"/>
                  <a:gd name="T23" fmla="*/ 6465 h 6465"/>
                  <a:gd name="T24" fmla="*/ 1194 w 4158"/>
                  <a:gd name="T25" fmla="*/ 6195 h 6465"/>
                  <a:gd name="T26" fmla="*/ 923 w 4158"/>
                  <a:gd name="T27" fmla="*/ 5543 h 6465"/>
                  <a:gd name="T28" fmla="*/ 923 w 4158"/>
                  <a:gd name="T29" fmla="*/ 3230 h 6465"/>
                  <a:gd name="T30" fmla="*/ 271 w 4158"/>
                  <a:gd name="T31" fmla="*/ 2960 h 6465"/>
                  <a:gd name="T32" fmla="*/ 0 w 4158"/>
                  <a:gd name="T33" fmla="*/ 2306 h 6465"/>
                  <a:gd name="T34" fmla="*/ 0 w 4158"/>
                  <a:gd name="T35" fmla="*/ 923 h 6465"/>
                  <a:gd name="T36" fmla="*/ 271 w 4158"/>
                  <a:gd name="T37" fmla="*/ 270 h 6465"/>
                  <a:gd name="T38" fmla="*/ 923 w 4158"/>
                  <a:gd name="T39" fmla="*/ 0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58" h="6465">
                    <a:moveTo>
                      <a:pt x="923" y="0"/>
                    </a:moveTo>
                    <a:lnTo>
                      <a:pt x="923" y="0"/>
                    </a:lnTo>
                    <a:lnTo>
                      <a:pt x="3235" y="0"/>
                    </a:lnTo>
                    <a:cubicBezTo>
                      <a:pt x="3487" y="0"/>
                      <a:pt x="3704" y="90"/>
                      <a:pt x="3886" y="270"/>
                    </a:cubicBezTo>
                    <a:cubicBezTo>
                      <a:pt x="4067" y="450"/>
                      <a:pt x="4158" y="667"/>
                      <a:pt x="4158" y="923"/>
                    </a:cubicBezTo>
                    <a:lnTo>
                      <a:pt x="4158" y="2306"/>
                    </a:lnTo>
                    <a:cubicBezTo>
                      <a:pt x="4158" y="2561"/>
                      <a:pt x="4067" y="2779"/>
                      <a:pt x="3886" y="2960"/>
                    </a:cubicBezTo>
                    <a:cubicBezTo>
                      <a:pt x="3704" y="3140"/>
                      <a:pt x="3487" y="3230"/>
                      <a:pt x="3235" y="3230"/>
                    </a:cubicBezTo>
                    <a:lnTo>
                      <a:pt x="3235" y="5543"/>
                    </a:lnTo>
                    <a:cubicBezTo>
                      <a:pt x="3235" y="5797"/>
                      <a:pt x="3144" y="6015"/>
                      <a:pt x="2963" y="6195"/>
                    </a:cubicBezTo>
                    <a:cubicBezTo>
                      <a:pt x="2781" y="6375"/>
                      <a:pt x="2563" y="6465"/>
                      <a:pt x="2308" y="6465"/>
                    </a:cubicBezTo>
                    <a:lnTo>
                      <a:pt x="1846" y="6465"/>
                    </a:lnTo>
                    <a:cubicBezTo>
                      <a:pt x="1591" y="6465"/>
                      <a:pt x="1374" y="6375"/>
                      <a:pt x="1194" y="6195"/>
                    </a:cubicBezTo>
                    <a:cubicBezTo>
                      <a:pt x="1013" y="6015"/>
                      <a:pt x="923" y="5797"/>
                      <a:pt x="923" y="5543"/>
                    </a:cubicBezTo>
                    <a:lnTo>
                      <a:pt x="923" y="3230"/>
                    </a:lnTo>
                    <a:cubicBezTo>
                      <a:pt x="668" y="3230"/>
                      <a:pt x="451" y="3140"/>
                      <a:pt x="271" y="2960"/>
                    </a:cubicBezTo>
                    <a:cubicBezTo>
                      <a:pt x="90" y="2779"/>
                      <a:pt x="0" y="2561"/>
                      <a:pt x="0" y="2306"/>
                    </a:cubicBezTo>
                    <a:lnTo>
                      <a:pt x="0" y="923"/>
                    </a:lnTo>
                    <a:cubicBezTo>
                      <a:pt x="0" y="667"/>
                      <a:pt x="90" y="450"/>
                      <a:pt x="271" y="270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1579591" y="3547889"/>
                <a:ext cx="215900" cy="215900"/>
              </a:xfrm>
              <a:custGeom>
                <a:avLst/>
                <a:gdLst>
                  <a:gd name="T0" fmla="*/ 923 w 2312"/>
                  <a:gd name="T1" fmla="*/ 0 h 2312"/>
                  <a:gd name="T2" fmla="*/ 923 w 2312"/>
                  <a:gd name="T3" fmla="*/ 0 h 2312"/>
                  <a:gd name="T4" fmla="*/ 1385 w 2312"/>
                  <a:gd name="T5" fmla="*/ 0 h 2312"/>
                  <a:gd name="T6" fmla="*/ 2040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40 w 2312"/>
                  <a:gd name="T13" fmla="*/ 2042 h 2312"/>
                  <a:gd name="T14" fmla="*/ 1385 w 2312"/>
                  <a:gd name="T15" fmla="*/ 2312 h 2312"/>
                  <a:gd name="T16" fmla="*/ 923 w 2312"/>
                  <a:gd name="T17" fmla="*/ 2312 h 2312"/>
                  <a:gd name="T18" fmla="*/ 271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71 w 2312"/>
                  <a:gd name="T25" fmla="*/ 273 h 2312"/>
                  <a:gd name="T26" fmla="*/ 923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3" y="0"/>
                    </a:moveTo>
                    <a:lnTo>
                      <a:pt x="923" y="0"/>
                    </a:lnTo>
                    <a:lnTo>
                      <a:pt x="1385" y="0"/>
                    </a:lnTo>
                    <a:cubicBezTo>
                      <a:pt x="1640" y="0"/>
                      <a:pt x="1858" y="90"/>
                      <a:pt x="2040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40" y="2042"/>
                    </a:cubicBezTo>
                    <a:cubicBezTo>
                      <a:pt x="1858" y="2222"/>
                      <a:pt x="1640" y="2312"/>
                      <a:pt x="1385" y="2312"/>
                    </a:cubicBezTo>
                    <a:lnTo>
                      <a:pt x="923" y="2312"/>
                    </a:lnTo>
                    <a:cubicBezTo>
                      <a:pt x="668" y="2312"/>
                      <a:pt x="451" y="2222"/>
                      <a:pt x="271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71" y="273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cxnSp>
          <p:nvCxnSpPr>
            <p:cNvPr id="18" name="Straight Connector 17"/>
            <p:cNvCxnSpPr/>
            <p:nvPr/>
          </p:nvCxnSpPr>
          <p:spPr>
            <a:xfrm>
              <a:off x="8089146" y="3931761"/>
              <a:ext cx="61152" cy="702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791101" y="3931761"/>
              <a:ext cx="61152" cy="702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8089146" y="4261161"/>
              <a:ext cx="61152" cy="702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791101" y="4271051"/>
              <a:ext cx="61152" cy="702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468476" y="3931761"/>
              <a:ext cx="61152" cy="702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468476" y="4261161"/>
              <a:ext cx="61152" cy="702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8397996" y="3931761"/>
              <a:ext cx="61152" cy="702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397996" y="4271051"/>
              <a:ext cx="61152" cy="70263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030528" y="1699610"/>
            <a:ext cx="4675518" cy="1552754"/>
            <a:chOff x="7030528" y="1380227"/>
            <a:chExt cx="4675518" cy="1552754"/>
          </a:xfrm>
        </p:grpSpPr>
        <p:sp>
          <p:nvSpPr>
            <p:cNvPr id="5" name="Pentagon 4"/>
            <p:cNvSpPr/>
            <p:nvPr/>
          </p:nvSpPr>
          <p:spPr>
            <a:xfrm>
              <a:off x="7030528" y="1380227"/>
              <a:ext cx="4675518" cy="1552754"/>
            </a:xfrm>
            <a:prstGeom prst="homePlate">
              <a:avLst>
                <a:gd name="adj" fmla="val 18868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38408" y="1830725"/>
              <a:ext cx="2777707" cy="5932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buNone/>
              </a:pPr>
              <a:r>
                <a:rPr lang="en-AU" sz="2400" dirty="0"/>
                <a:t>For individuals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7263440" y="1593874"/>
              <a:ext cx="500333" cy="1112532"/>
              <a:chOff x="1970116" y="3578921"/>
              <a:chExt cx="390525" cy="868362"/>
            </a:xfrm>
            <a:solidFill>
              <a:schemeClr val="bg1"/>
            </a:solidFill>
          </p:grpSpPr>
          <p:sp>
            <p:nvSpPr>
              <p:cNvPr id="63" name="Freeform 17"/>
              <p:cNvSpPr>
                <a:spLocks/>
              </p:cNvSpPr>
              <p:nvPr/>
            </p:nvSpPr>
            <p:spPr bwMode="auto">
              <a:xfrm>
                <a:off x="1970116" y="3839270"/>
                <a:ext cx="390525" cy="608013"/>
              </a:xfrm>
              <a:custGeom>
                <a:avLst/>
                <a:gdLst>
                  <a:gd name="T0" fmla="*/ 3424 w 4159"/>
                  <a:gd name="T1" fmla="*/ 649 h 6465"/>
                  <a:gd name="T2" fmla="*/ 3424 w 4159"/>
                  <a:gd name="T3" fmla="*/ 649 h 6465"/>
                  <a:gd name="T4" fmla="*/ 4114 w 4159"/>
                  <a:gd name="T5" fmla="*/ 2956 h 6465"/>
                  <a:gd name="T6" fmla="*/ 4139 w 4159"/>
                  <a:gd name="T7" fmla="*/ 3046 h 6465"/>
                  <a:gd name="T8" fmla="*/ 4159 w 4159"/>
                  <a:gd name="T9" fmla="*/ 3230 h 6465"/>
                  <a:gd name="T10" fmla="*/ 3886 w 4159"/>
                  <a:gd name="T11" fmla="*/ 3887 h 6465"/>
                  <a:gd name="T12" fmla="*/ 3236 w 4159"/>
                  <a:gd name="T13" fmla="*/ 4158 h 6465"/>
                  <a:gd name="T14" fmla="*/ 3236 w 4159"/>
                  <a:gd name="T15" fmla="*/ 5543 h 6465"/>
                  <a:gd name="T16" fmla="*/ 2962 w 4159"/>
                  <a:gd name="T17" fmla="*/ 6195 h 6465"/>
                  <a:gd name="T18" fmla="*/ 2308 w 4159"/>
                  <a:gd name="T19" fmla="*/ 6465 h 6465"/>
                  <a:gd name="T20" fmla="*/ 1846 w 4159"/>
                  <a:gd name="T21" fmla="*/ 6465 h 6465"/>
                  <a:gd name="T22" fmla="*/ 1193 w 4159"/>
                  <a:gd name="T23" fmla="*/ 6195 h 6465"/>
                  <a:gd name="T24" fmla="*/ 924 w 4159"/>
                  <a:gd name="T25" fmla="*/ 5543 h 6465"/>
                  <a:gd name="T26" fmla="*/ 924 w 4159"/>
                  <a:gd name="T27" fmla="*/ 4158 h 6465"/>
                  <a:gd name="T28" fmla="*/ 271 w 4159"/>
                  <a:gd name="T29" fmla="*/ 3887 h 6465"/>
                  <a:gd name="T30" fmla="*/ 0 w 4159"/>
                  <a:gd name="T31" fmla="*/ 3230 h 6465"/>
                  <a:gd name="T32" fmla="*/ 20 w 4159"/>
                  <a:gd name="T33" fmla="*/ 3046 h 6465"/>
                  <a:gd name="T34" fmla="*/ 28 w 4159"/>
                  <a:gd name="T35" fmla="*/ 3004 h 6465"/>
                  <a:gd name="T36" fmla="*/ 40 w 4159"/>
                  <a:gd name="T37" fmla="*/ 2956 h 6465"/>
                  <a:gd name="T38" fmla="*/ 734 w 4159"/>
                  <a:gd name="T39" fmla="*/ 649 h 6465"/>
                  <a:gd name="T40" fmla="*/ 748 w 4159"/>
                  <a:gd name="T41" fmla="*/ 608 h 6465"/>
                  <a:gd name="T42" fmla="*/ 765 w 4159"/>
                  <a:gd name="T43" fmla="*/ 560 h 6465"/>
                  <a:gd name="T44" fmla="*/ 963 w 4159"/>
                  <a:gd name="T45" fmla="*/ 267 h 6465"/>
                  <a:gd name="T46" fmla="*/ 1618 w 4159"/>
                  <a:gd name="T47" fmla="*/ 0 h 6465"/>
                  <a:gd name="T48" fmla="*/ 2541 w 4159"/>
                  <a:gd name="T49" fmla="*/ 0 h 6465"/>
                  <a:gd name="T50" fmla="*/ 3191 w 4159"/>
                  <a:gd name="T51" fmla="*/ 267 h 6465"/>
                  <a:gd name="T52" fmla="*/ 3390 w 4159"/>
                  <a:gd name="T53" fmla="*/ 560 h 6465"/>
                  <a:gd name="T54" fmla="*/ 3424 w 4159"/>
                  <a:gd name="T55" fmla="*/ 649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159" h="6465">
                    <a:moveTo>
                      <a:pt x="3424" y="649"/>
                    </a:moveTo>
                    <a:lnTo>
                      <a:pt x="3424" y="649"/>
                    </a:lnTo>
                    <a:lnTo>
                      <a:pt x="4114" y="2956"/>
                    </a:lnTo>
                    <a:cubicBezTo>
                      <a:pt x="4128" y="2996"/>
                      <a:pt x="4136" y="3026"/>
                      <a:pt x="4139" y="3046"/>
                    </a:cubicBezTo>
                    <a:cubicBezTo>
                      <a:pt x="4152" y="3126"/>
                      <a:pt x="4159" y="3186"/>
                      <a:pt x="4159" y="3230"/>
                    </a:cubicBezTo>
                    <a:cubicBezTo>
                      <a:pt x="4159" y="3488"/>
                      <a:pt x="4069" y="3707"/>
                      <a:pt x="3886" y="3887"/>
                    </a:cubicBezTo>
                    <a:cubicBezTo>
                      <a:pt x="3704" y="4068"/>
                      <a:pt x="3487" y="4158"/>
                      <a:pt x="3236" y="4158"/>
                    </a:cubicBezTo>
                    <a:lnTo>
                      <a:pt x="3236" y="5543"/>
                    </a:lnTo>
                    <a:cubicBezTo>
                      <a:pt x="3236" y="5797"/>
                      <a:pt x="3145" y="6015"/>
                      <a:pt x="2962" y="6195"/>
                    </a:cubicBezTo>
                    <a:cubicBezTo>
                      <a:pt x="2781" y="6375"/>
                      <a:pt x="2562" y="6465"/>
                      <a:pt x="2308" y="6465"/>
                    </a:cubicBezTo>
                    <a:lnTo>
                      <a:pt x="1846" y="6465"/>
                    </a:lnTo>
                    <a:cubicBezTo>
                      <a:pt x="1592" y="6465"/>
                      <a:pt x="1374" y="6375"/>
                      <a:pt x="1193" y="6195"/>
                    </a:cubicBezTo>
                    <a:cubicBezTo>
                      <a:pt x="1014" y="6015"/>
                      <a:pt x="924" y="5797"/>
                      <a:pt x="924" y="5543"/>
                    </a:cubicBezTo>
                    <a:lnTo>
                      <a:pt x="924" y="4158"/>
                    </a:lnTo>
                    <a:cubicBezTo>
                      <a:pt x="669" y="4158"/>
                      <a:pt x="451" y="4068"/>
                      <a:pt x="271" y="3887"/>
                    </a:cubicBezTo>
                    <a:cubicBezTo>
                      <a:pt x="90" y="3707"/>
                      <a:pt x="0" y="3488"/>
                      <a:pt x="0" y="3230"/>
                    </a:cubicBezTo>
                    <a:cubicBezTo>
                      <a:pt x="0" y="3161"/>
                      <a:pt x="6" y="3100"/>
                      <a:pt x="20" y="3046"/>
                    </a:cubicBezTo>
                    <a:cubicBezTo>
                      <a:pt x="20" y="3033"/>
                      <a:pt x="23" y="3020"/>
                      <a:pt x="28" y="3004"/>
                    </a:cubicBezTo>
                    <a:cubicBezTo>
                      <a:pt x="32" y="2990"/>
                      <a:pt x="36" y="2974"/>
                      <a:pt x="40" y="2956"/>
                    </a:cubicBezTo>
                    <a:lnTo>
                      <a:pt x="734" y="649"/>
                    </a:lnTo>
                    <a:cubicBezTo>
                      <a:pt x="738" y="636"/>
                      <a:pt x="743" y="623"/>
                      <a:pt x="748" y="608"/>
                    </a:cubicBezTo>
                    <a:cubicBezTo>
                      <a:pt x="752" y="592"/>
                      <a:pt x="758" y="578"/>
                      <a:pt x="765" y="560"/>
                    </a:cubicBezTo>
                    <a:cubicBezTo>
                      <a:pt x="814" y="448"/>
                      <a:pt x="881" y="351"/>
                      <a:pt x="963" y="267"/>
                    </a:cubicBezTo>
                    <a:cubicBezTo>
                      <a:pt x="1145" y="88"/>
                      <a:pt x="1364" y="0"/>
                      <a:pt x="1618" y="0"/>
                    </a:cubicBezTo>
                    <a:lnTo>
                      <a:pt x="2541" y="0"/>
                    </a:lnTo>
                    <a:cubicBezTo>
                      <a:pt x="2796" y="0"/>
                      <a:pt x="3012" y="88"/>
                      <a:pt x="3191" y="267"/>
                    </a:cubicBezTo>
                    <a:cubicBezTo>
                      <a:pt x="3278" y="356"/>
                      <a:pt x="3343" y="454"/>
                      <a:pt x="3390" y="560"/>
                    </a:cubicBezTo>
                    <a:cubicBezTo>
                      <a:pt x="3399" y="580"/>
                      <a:pt x="3411" y="610"/>
                      <a:pt x="3424" y="649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64" name="Freeform 18"/>
              <p:cNvSpPr>
                <a:spLocks/>
              </p:cNvSpPr>
              <p:nvPr/>
            </p:nvSpPr>
            <p:spPr bwMode="auto">
              <a:xfrm>
                <a:off x="2055841" y="3578921"/>
                <a:ext cx="217488" cy="215900"/>
              </a:xfrm>
              <a:custGeom>
                <a:avLst/>
                <a:gdLst>
                  <a:gd name="T0" fmla="*/ 922 w 2312"/>
                  <a:gd name="T1" fmla="*/ 0 h 2312"/>
                  <a:gd name="T2" fmla="*/ 922 w 2312"/>
                  <a:gd name="T3" fmla="*/ 0 h 2312"/>
                  <a:gd name="T4" fmla="*/ 1384 w 2312"/>
                  <a:gd name="T5" fmla="*/ 0 h 2312"/>
                  <a:gd name="T6" fmla="*/ 2038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38 w 2312"/>
                  <a:gd name="T13" fmla="*/ 2042 h 2312"/>
                  <a:gd name="T14" fmla="*/ 1384 w 2312"/>
                  <a:gd name="T15" fmla="*/ 2312 h 2312"/>
                  <a:gd name="T16" fmla="*/ 922 w 2312"/>
                  <a:gd name="T17" fmla="*/ 2312 h 2312"/>
                  <a:gd name="T18" fmla="*/ 269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69 w 2312"/>
                  <a:gd name="T25" fmla="*/ 273 h 2312"/>
                  <a:gd name="T26" fmla="*/ 922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2" y="0"/>
                    </a:moveTo>
                    <a:lnTo>
                      <a:pt x="922" y="0"/>
                    </a:lnTo>
                    <a:lnTo>
                      <a:pt x="1384" y="0"/>
                    </a:lnTo>
                    <a:cubicBezTo>
                      <a:pt x="1638" y="0"/>
                      <a:pt x="1857" y="90"/>
                      <a:pt x="2038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38" y="2042"/>
                    </a:cubicBezTo>
                    <a:cubicBezTo>
                      <a:pt x="1857" y="2222"/>
                      <a:pt x="1638" y="2312"/>
                      <a:pt x="1384" y="2312"/>
                    </a:cubicBezTo>
                    <a:lnTo>
                      <a:pt x="922" y="2312"/>
                    </a:lnTo>
                    <a:cubicBezTo>
                      <a:pt x="668" y="2312"/>
                      <a:pt x="450" y="2222"/>
                      <a:pt x="269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69" y="273"/>
                    </a:cubicBezTo>
                    <a:cubicBezTo>
                      <a:pt x="450" y="90"/>
                      <a:pt x="668" y="0"/>
                      <a:pt x="922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8001048" y="1600337"/>
              <a:ext cx="500333" cy="1112533"/>
              <a:chOff x="1492278" y="3547889"/>
              <a:chExt cx="390525" cy="868363"/>
            </a:xfrm>
            <a:solidFill>
              <a:schemeClr val="bg1"/>
            </a:solidFill>
          </p:grpSpPr>
          <p:sp>
            <p:nvSpPr>
              <p:cNvPr id="77" name="Freeform 15"/>
              <p:cNvSpPr>
                <a:spLocks/>
              </p:cNvSpPr>
              <p:nvPr/>
            </p:nvSpPr>
            <p:spPr bwMode="auto">
              <a:xfrm>
                <a:off x="1492278" y="3808239"/>
                <a:ext cx="390525" cy="608013"/>
              </a:xfrm>
              <a:custGeom>
                <a:avLst/>
                <a:gdLst>
                  <a:gd name="T0" fmla="*/ 923 w 4158"/>
                  <a:gd name="T1" fmla="*/ 0 h 6465"/>
                  <a:gd name="T2" fmla="*/ 923 w 4158"/>
                  <a:gd name="T3" fmla="*/ 0 h 6465"/>
                  <a:gd name="T4" fmla="*/ 3235 w 4158"/>
                  <a:gd name="T5" fmla="*/ 0 h 6465"/>
                  <a:gd name="T6" fmla="*/ 3886 w 4158"/>
                  <a:gd name="T7" fmla="*/ 270 h 6465"/>
                  <a:gd name="T8" fmla="*/ 4158 w 4158"/>
                  <a:gd name="T9" fmla="*/ 923 h 6465"/>
                  <a:gd name="T10" fmla="*/ 4158 w 4158"/>
                  <a:gd name="T11" fmla="*/ 2306 h 6465"/>
                  <a:gd name="T12" fmla="*/ 3886 w 4158"/>
                  <a:gd name="T13" fmla="*/ 2960 h 6465"/>
                  <a:gd name="T14" fmla="*/ 3235 w 4158"/>
                  <a:gd name="T15" fmla="*/ 3230 h 6465"/>
                  <a:gd name="T16" fmla="*/ 3235 w 4158"/>
                  <a:gd name="T17" fmla="*/ 5543 h 6465"/>
                  <a:gd name="T18" fmla="*/ 2963 w 4158"/>
                  <a:gd name="T19" fmla="*/ 6195 h 6465"/>
                  <a:gd name="T20" fmla="*/ 2308 w 4158"/>
                  <a:gd name="T21" fmla="*/ 6465 h 6465"/>
                  <a:gd name="T22" fmla="*/ 1846 w 4158"/>
                  <a:gd name="T23" fmla="*/ 6465 h 6465"/>
                  <a:gd name="T24" fmla="*/ 1194 w 4158"/>
                  <a:gd name="T25" fmla="*/ 6195 h 6465"/>
                  <a:gd name="T26" fmla="*/ 923 w 4158"/>
                  <a:gd name="T27" fmla="*/ 5543 h 6465"/>
                  <a:gd name="T28" fmla="*/ 923 w 4158"/>
                  <a:gd name="T29" fmla="*/ 3230 h 6465"/>
                  <a:gd name="T30" fmla="*/ 271 w 4158"/>
                  <a:gd name="T31" fmla="*/ 2960 h 6465"/>
                  <a:gd name="T32" fmla="*/ 0 w 4158"/>
                  <a:gd name="T33" fmla="*/ 2306 h 6465"/>
                  <a:gd name="T34" fmla="*/ 0 w 4158"/>
                  <a:gd name="T35" fmla="*/ 923 h 6465"/>
                  <a:gd name="T36" fmla="*/ 271 w 4158"/>
                  <a:gd name="T37" fmla="*/ 270 h 6465"/>
                  <a:gd name="T38" fmla="*/ 923 w 4158"/>
                  <a:gd name="T39" fmla="*/ 0 h 6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158" h="6465">
                    <a:moveTo>
                      <a:pt x="923" y="0"/>
                    </a:moveTo>
                    <a:lnTo>
                      <a:pt x="923" y="0"/>
                    </a:lnTo>
                    <a:lnTo>
                      <a:pt x="3235" y="0"/>
                    </a:lnTo>
                    <a:cubicBezTo>
                      <a:pt x="3487" y="0"/>
                      <a:pt x="3704" y="90"/>
                      <a:pt x="3886" y="270"/>
                    </a:cubicBezTo>
                    <a:cubicBezTo>
                      <a:pt x="4067" y="450"/>
                      <a:pt x="4158" y="667"/>
                      <a:pt x="4158" y="923"/>
                    </a:cubicBezTo>
                    <a:lnTo>
                      <a:pt x="4158" y="2306"/>
                    </a:lnTo>
                    <a:cubicBezTo>
                      <a:pt x="4158" y="2561"/>
                      <a:pt x="4067" y="2779"/>
                      <a:pt x="3886" y="2960"/>
                    </a:cubicBezTo>
                    <a:cubicBezTo>
                      <a:pt x="3704" y="3140"/>
                      <a:pt x="3487" y="3230"/>
                      <a:pt x="3235" y="3230"/>
                    </a:cubicBezTo>
                    <a:lnTo>
                      <a:pt x="3235" y="5543"/>
                    </a:lnTo>
                    <a:cubicBezTo>
                      <a:pt x="3235" y="5797"/>
                      <a:pt x="3144" y="6015"/>
                      <a:pt x="2963" y="6195"/>
                    </a:cubicBezTo>
                    <a:cubicBezTo>
                      <a:pt x="2781" y="6375"/>
                      <a:pt x="2563" y="6465"/>
                      <a:pt x="2308" y="6465"/>
                    </a:cubicBezTo>
                    <a:lnTo>
                      <a:pt x="1846" y="6465"/>
                    </a:lnTo>
                    <a:cubicBezTo>
                      <a:pt x="1591" y="6465"/>
                      <a:pt x="1374" y="6375"/>
                      <a:pt x="1194" y="6195"/>
                    </a:cubicBezTo>
                    <a:cubicBezTo>
                      <a:pt x="1013" y="6015"/>
                      <a:pt x="923" y="5797"/>
                      <a:pt x="923" y="5543"/>
                    </a:cubicBezTo>
                    <a:lnTo>
                      <a:pt x="923" y="3230"/>
                    </a:lnTo>
                    <a:cubicBezTo>
                      <a:pt x="668" y="3230"/>
                      <a:pt x="451" y="3140"/>
                      <a:pt x="271" y="2960"/>
                    </a:cubicBezTo>
                    <a:cubicBezTo>
                      <a:pt x="90" y="2779"/>
                      <a:pt x="0" y="2561"/>
                      <a:pt x="0" y="2306"/>
                    </a:cubicBezTo>
                    <a:lnTo>
                      <a:pt x="0" y="923"/>
                    </a:lnTo>
                    <a:cubicBezTo>
                      <a:pt x="0" y="667"/>
                      <a:pt x="90" y="450"/>
                      <a:pt x="271" y="270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8" name="Freeform 16"/>
              <p:cNvSpPr>
                <a:spLocks/>
              </p:cNvSpPr>
              <p:nvPr/>
            </p:nvSpPr>
            <p:spPr bwMode="auto">
              <a:xfrm>
                <a:off x="1579591" y="3547889"/>
                <a:ext cx="215900" cy="215900"/>
              </a:xfrm>
              <a:custGeom>
                <a:avLst/>
                <a:gdLst>
                  <a:gd name="T0" fmla="*/ 923 w 2312"/>
                  <a:gd name="T1" fmla="*/ 0 h 2312"/>
                  <a:gd name="T2" fmla="*/ 923 w 2312"/>
                  <a:gd name="T3" fmla="*/ 0 h 2312"/>
                  <a:gd name="T4" fmla="*/ 1385 w 2312"/>
                  <a:gd name="T5" fmla="*/ 0 h 2312"/>
                  <a:gd name="T6" fmla="*/ 2040 w 2312"/>
                  <a:gd name="T7" fmla="*/ 273 h 2312"/>
                  <a:gd name="T8" fmla="*/ 2312 w 2312"/>
                  <a:gd name="T9" fmla="*/ 922 h 2312"/>
                  <a:gd name="T10" fmla="*/ 2312 w 2312"/>
                  <a:gd name="T11" fmla="*/ 1389 h 2312"/>
                  <a:gd name="T12" fmla="*/ 2040 w 2312"/>
                  <a:gd name="T13" fmla="*/ 2042 h 2312"/>
                  <a:gd name="T14" fmla="*/ 1385 w 2312"/>
                  <a:gd name="T15" fmla="*/ 2312 h 2312"/>
                  <a:gd name="T16" fmla="*/ 923 w 2312"/>
                  <a:gd name="T17" fmla="*/ 2312 h 2312"/>
                  <a:gd name="T18" fmla="*/ 271 w 2312"/>
                  <a:gd name="T19" fmla="*/ 2042 h 2312"/>
                  <a:gd name="T20" fmla="*/ 0 w 2312"/>
                  <a:gd name="T21" fmla="*/ 1389 h 2312"/>
                  <a:gd name="T22" fmla="*/ 0 w 2312"/>
                  <a:gd name="T23" fmla="*/ 922 h 2312"/>
                  <a:gd name="T24" fmla="*/ 271 w 2312"/>
                  <a:gd name="T25" fmla="*/ 273 h 2312"/>
                  <a:gd name="T26" fmla="*/ 923 w 2312"/>
                  <a:gd name="T27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2" h="2312">
                    <a:moveTo>
                      <a:pt x="923" y="0"/>
                    </a:moveTo>
                    <a:lnTo>
                      <a:pt x="923" y="0"/>
                    </a:lnTo>
                    <a:lnTo>
                      <a:pt x="1385" y="0"/>
                    </a:lnTo>
                    <a:cubicBezTo>
                      <a:pt x="1640" y="0"/>
                      <a:pt x="1858" y="90"/>
                      <a:pt x="2040" y="273"/>
                    </a:cubicBezTo>
                    <a:cubicBezTo>
                      <a:pt x="2221" y="454"/>
                      <a:pt x="2312" y="671"/>
                      <a:pt x="2312" y="922"/>
                    </a:cubicBezTo>
                    <a:lnTo>
                      <a:pt x="2312" y="1389"/>
                    </a:lnTo>
                    <a:cubicBezTo>
                      <a:pt x="2312" y="1644"/>
                      <a:pt x="2221" y="1862"/>
                      <a:pt x="2040" y="2042"/>
                    </a:cubicBezTo>
                    <a:cubicBezTo>
                      <a:pt x="1858" y="2222"/>
                      <a:pt x="1640" y="2312"/>
                      <a:pt x="1385" y="2312"/>
                    </a:cubicBezTo>
                    <a:lnTo>
                      <a:pt x="923" y="2312"/>
                    </a:lnTo>
                    <a:cubicBezTo>
                      <a:pt x="668" y="2312"/>
                      <a:pt x="451" y="2222"/>
                      <a:pt x="271" y="2042"/>
                    </a:cubicBezTo>
                    <a:cubicBezTo>
                      <a:pt x="90" y="1862"/>
                      <a:pt x="0" y="1644"/>
                      <a:pt x="0" y="1389"/>
                    </a:cubicBezTo>
                    <a:lnTo>
                      <a:pt x="0" y="922"/>
                    </a:lnTo>
                    <a:cubicBezTo>
                      <a:pt x="0" y="671"/>
                      <a:pt x="90" y="454"/>
                      <a:pt x="271" y="273"/>
                    </a:cubicBezTo>
                    <a:cubicBezTo>
                      <a:pt x="451" y="90"/>
                      <a:pt x="668" y="0"/>
                      <a:pt x="923" y="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378668" y="1196987"/>
            <a:ext cx="5715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en-US" sz="4000" dirty="0">
                <a:solidFill>
                  <a:srgbClr val="0000CC"/>
                </a:solidFill>
                <a:latin typeface="Century Gothic" panose="020B0502020202020204" pitchFamily="34" charset="0"/>
              </a:rPr>
              <a:t>Higher </a:t>
            </a:r>
            <a:br>
              <a:rPr lang="en-US" sz="4000" dirty="0">
                <a:solidFill>
                  <a:srgbClr val="0000CC"/>
                </a:solidFill>
                <a:latin typeface="Century Gothic" panose="020B0502020202020204" pitchFamily="34" charset="0"/>
              </a:rPr>
            </a:br>
            <a:r>
              <a:rPr lang="en-US" sz="4000" dirty="0">
                <a:solidFill>
                  <a:srgbClr val="0000CC"/>
                </a:solidFill>
                <a:latin typeface="Century Gothic" panose="020B0502020202020204" pitchFamily="34" charset="0"/>
              </a:rPr>
              <a:t>mind-brain development is the basis of higher performance in </a:t>
            </a:r>
          </a:p>
          <a:p>
            <a:pPr algn="r">
              <a:buNone/>
            </a:pPr>
            <a:r>
              <a:rPr lang="en-US" sz="4000" dirty="0">
                <a:solidFill>
                  <a:srgbClr val="0000CC"/>
                </a:solidFill>
                <a:latin typeface="Century Gothic" panose="020B0502020202020204" pitchFamily="34" charset="0"/>
              </a:rPr>
              <a:t>any vocation </a:t>
            </a:r>
          </a:p>
          <a:p>
            <a:pPr algn="r">
              <a:buNone/>
            </a:pPr>
            <a:r>
              <a:rPr lang="en-US" sz="4000" dirty="0">
                <a:solidFill>
                  <a:srgbClr val="0000CC"/>
                </a:solidFill>
                <a:latin typeface="Century Gothic" panose="020B0502020202020204" pitchFamily="34" charset="0"/>
              </a:rPr>
              <a:t>or activity.</a:t>
            </a:r>
          </a:p>
          <a:p>
            <a:pPr>
              <a:buNone/>
            </a:pPr>
            <a:endParaRPr lang="en-US" sz="4000" dirty="0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8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9362" y="541338"/>
            <a:ext cx="7772400" cy="1295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CC"/>
                </a:solidFill>
              </a:rPr>
              <a:t>“Sharpens your mind” means Lower Anxiety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altLang="en-US" sz="3200" dirty="0">
                <a:latin typeface="Calibri" panose="020F0502020204030204" pitchFamily="34" charset="0"/>
                <a:ea typeface="MS PGothic" panose="020B0600070205080204" pitchFamily="34" charset="-128"/>
              </a:rPr>
              <a:t>Meta-Analysis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2017713"/>
            <a:ext cx="9144000" cy="4840287"/>
          </a:xfrm>
        </p:spPr>
        <p:txBody>
          <a:bodyPr/>
          <a:lstStyle/>
          <a:p>
            <a:pPr eaLnBrk="1" hangingPunct="1"/>
            <a:r>
              <a:rPr lang="en-US" altLang="en-US">
                <a:latin typeface="Century Gothic" panose="020B0502020202020204" pitchFamily="34" charset="0"/>
                <a:ea typeface="MS PGothic" panose="020B0600070205080204" pitchFamily="34" charset="-128"/>
              </a:rPr>
              <a:t>        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356350"/>
            <a:ext cx="1981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>
              <a:buNone/>
            </a:pPr>
            <a:fld id="{75F60668-B0EF-44F3-BAD0-3F8324DFE201}" type="slidenum">
              <a:rPr lang="en-US" altLang="en-US" sz="1200" b="0">
                <a:solidFill>
                  <a:srgbClr val="898989"/>
                </a:solidFill>
                <a:latin typeface="Calibri" panose="020F0502020204030204" pitchFamily="34" charset="0"/>
              </a:rPr>
              <a:pPr>
                <a:buNone/>
              </a:pPr>
              <a:t>30</a:t>
            </a:fld>
            <a:endParaRPr lang="en-US" altLang="en-US" sz="1200" b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3557" name="Line 4"/>
          <p:cNvSpPr>
            <a:spLocks noChangeShapeType="1"/>
          </p:cNvSpPr>
          <p:nvPr/>
        </p:nvSpPr>
        <p:spPr bwMode="auto">
          <a:xfrm>
            <a:off x="4343400" y="5486400"/>
            <a:ext cx="5029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en-US"/>
          </a:p>
        </p:txBody>
      </p:sp>
      <p:sp>
        <p:nvSpPr>
          <p:cNvPr id="23558" name="Line 5"/>
          <p:cNvSpPr>
            <a:spLocks noChangeShapeType="1"/>
          </p:cNvSpPr>
          <p:nvPr/>
        </p:nvSpPr>
        <p:spPr bwMode="auto">
          <a:xfrm flipV="1">
            <a:off x="4343400" y="2209800"/>
            <a:ext cx="0" cy="3276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en-US"/>
          </a:p>
        </p:txBody>
      </p:sp>
      <p:sp>
        <p:nvSpPr>
          <p:cNvPr id="422918" name="Rectangle 6"/>
          <p:cNvSpPr>
            <a:spLocks noChangeArrowheads="1"/>
          </p:cNvSpPr>
          <p:nvPr/>
        </p:nvSpPr>
        <p:spPr bwMode="auto">
          <a:xfrm>
            <a:off x="4343400" y="2133600"/>
            <a:ext cx="3657600" cy="304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buNone/>
              <a:defRPr/>
            </a:pPr>
            <a:endParaRPr lang="en-US" dirty="0">
              <a:solidFill>
                <a:prstClr val="black"/>
              </a:solidFill>
              <a:cs typeface="ＭＳ Ｐゴシック" charset="0"/>
            </a:endParaRPr>
          </a:p>
        </p:txBody>
      </p:sp>
      <p:sp>
        <p:nvSpPr>
          <p:cNvPr id="23560" name="Rectangle 7"/>
          <p:cNvSpPr>
            <a:spLocks noChangeArrowheads="1"/>
          </p:cNvSpPr>
          <p:nvPr/>
        </p:nvSpPr>
        <p:spPr bwMode="auto">
          <a:xfrm>
            <a:off x="4343400" y="2590800"/>
            <a:ext cx="1752600" cy="228600"/>
          </a:xfrm>
          <a:prstGeom prst="rect">
            <a:avLst/>
          </a:prstGeom>
          <a:gradFill rotWithShape="0">
            <a:gsLst>
              <a:gs pos="0">
                <a:srgbClr val="925AA6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None/>
            </a:pPr>
            <a:endParaRPr lang="en-US" altLang="en-US" sz="1800" b="0">
              <a:solidFill>
                <a:srgbClr val="000000"/>
              </a:solidFill>
            </a:endParaRPr>
          </a:p>
        </p:txBody>
      </p:sp>
      <p:sp>
        <p:nvSpPr>
          <p:cNvPr id="23561" name="Rectangle 8"/>
          <p:cNvSpPr>
            <a:spLocks noChangeArrowheads="1"/>
          </p:cNvSpPr>
          <p:nvPr/>
        </p:nvSpPr>
        <p:spPr bwMode="auto">
          <a:xfrm>
            <a:off x="4343400" y="3314700"/>
            <a:ext cx="1752600" cy="228600"/>
          </a:xfrm>
          <a:prstGeom prst="rect">
            <a:avLst/>
          </a:prstGeom>
          <a:gradFill rotWithShape="0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None/>
            </a:pPr>
            <a:endParaRPr lang="en-US" altLang="en-US" sz="1800" b="0">
              <a:solidFill>
                <a:srgbClr val="000000"/>
              </a:solidFill>
            </a:endParaRPr>
          </a:p>
        </p:txBody>
      </p:sp>
      <p:sp>
        <p:nvSpPr>
          <p:cNvPr id="23562" name="Text Box 9"/>
          <p:cNvSpPr txBox="1">
            <a:spLocks noChangeArrowheads="1"/>
          </p:cNvSpPr>
          <p:nvPr/>
        </p:nvSpPr>
        <p:spPr bwMode="auto">
          <a:xfrm>
            <a:off x="3048000" y="21336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None/>
            </a:pPr>
            <a:r>
              <a:rPr lang="en-US" altLang="en-US" sz="2000" b="0" dirty="0">
                <a:solidFill>
                  <a:srgbClr val="0000CC"/>
                </a:solidFill>
                <a:latin typeface="Century Gothic" panose="020B0502020202020204" pitchFamily="34" charset="0"/>
                <a:ea typeface="MS PGothic" panose="020B0600070205080204" pitchFamily="34" charset="-128"/>
              </a:rPr>
              <a:t>TM</a:t>
            </a:r>
          </a:p>
        </p:txBody>
      </p:sp>
      <p:sp>
        <p:nvSpPr>
          <p:cNvPr id="23563" name="Text Box 10"/>
          <p:cNvSpPr txBox="1">
            <a:spLocks noChangeArrowheads="1"/>
          </p:cNvSpPr>
          <p:nvPr/>
        </p:nvSpPr>
        <p:spPr bwMode="auto">
          <a:xfrm>
            <a:off x="2514600" y="2438400"/>
            <a:ext cx="1219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None/>
            </a:pPr>
            <a:r>
              <a:rPr lang="en-US" altLang="en-US" sz="2200" b="0">
                <a:solidFill>
                  <a:srgbClr val="925AA6"/>
                </a:solidFill>
                <a:latin typeface="Univers"/>
              </a:rPr>
              <a:t> </a:t>
            </a:r>
            <a:r>
              <a:rPr lang="en-US" altLang="en-US" sz="1600" b="0">
                <a:solidFill>
                  <a:srgbClr val="0000CC"/>
                </a:solidFill>
                <a:latin typeface="Univers"/>
              </a:rPr>
              <a:t>Placebo</a:t>
            </a:r>
          </a:p>
        </p:txBody>
      </p:sp>
      <p:sp>
        <p:nvSpPr>
          <p:cNvPr id="23564" name="Text Box 11"/>
          <p:cNvSpPr txBox="1">
            <a:spLocks noChangeArrowheads="1"/>
          </p:cNvSpPr>
          <p:nvPr/>
        </p:nvSpPr>
        <p:spPr bwMode="auto">
          <a:xfrm>
            <a:off x="1524000" y="3260725"/>
            <a:ext cx="228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None/>
            </a:pPr>
            <a:r>
              <a:rPr lang="en-US" altLang="en-US" sz="1600" b="0">
                <a:solidFill>
                  <a:srgbClr val="0000CC"/>
                </a:solidFill>
                <a:latin typeface="Univers"/>
              </a:rPr>
              <a:t>Relaxation Response</a:t>
            </a:r>
          </a:p>
        </p:txBody>
      </p:sp>
      <p:sp>
        <p:nvSpPr>
          <p:cNvPr id="23565" name="Text Box 12"/>
          <p:cNvSpPr txBox="1">
            <a:spLocks noChangeArrowheads="1"/>
          </p:cNvSpPr>
          <p:nvPr/>
        </p:nvSpPr>
        <p:spPr bwMode="auto">
          <a:xfrm>
            <a:off x="4267200" y="5486400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en-US" sz="2000" b="0">
                <a:solidFill>
                  <a:srgbClr val="000000"/>
                </a:solidFill>
                <a:latin typeface="Univers"/>
              </a:rPr>
              <a:t>0</a:t>
            </a:r>
          </a:p>
        </p:txBody>
      </p:sp>
      <p:sp>
        <p:nvSpPr>
          <p:cNvPr id="23566" name="Text Box 13"/>
          <p:cNvSpPr txBox="1">
            <a:spLocks noChangeArrowheads="1"/>
          </p:cNvSpPr>
          <p:nvPr/>
        </p:nvSpPr>
        <p:spPr bwMode="auto">
          <a:xfrm>
            <a:off x="9220200" y="5562600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en-US" sz="2000" b="0">
                <a:solidFill>
                  <a:srgbClr val="000000"/>
                </a:solidFill>
                <a:latin typeface="Univers"/>
              </a:rPr>
              <a:t>1</a:t>
            </a:r>
          </a:p>
        </p:txBody>
      </p:sp>
      <p:sp>
        <p:nvSpPr>
          <p:cNvPr id="23567" name="Line 14"/>
          <p:cNvSpPr>
            <a:spLocks noChangeShapeType="1"/>
          </p:cNvSpPr>
          <p:nvPr/>
        </p:nvSpPr>
        <p:spPr bwMode="auto">
          <a:xfrm flipV="1">
            <a:off x="9372600" y="5410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en-US"/>
          </a:p>
        </p:txBody>
      </p:sp>
      <p:sp>
        <p:nvSpPr>
          <p:cNvPr id="23568" name="Line 15"/>
          <p:cNvSpPr>
            <a:spLocks noChangeShapeType="1"/>
          </p:cNvSpPr>
          <p:nvPr/>
        </p:nvSpPr>
        <p:spPr bwMode="auto">
          <a:xfrm flipV="1">
            <a:off x="6858000" y="5410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buNone/>
            </a:pPr>
            <a:endParaRPr lang="en-US"/>
          </a:p>
        </p:txBody>
      </p:sp>
      <p:sp>
        <p:nvSpPr>
          <p:cNvPr id="23569" name="Text Box 16"/>
          <p:cNvSpPr txBox="1">
            <a:spLocks noChangeArrowheads="1"/>
          </p:cNvSpPr>
          <p:nvPr/>
        </p:nvSpPr>
        <p:spPr bwMode="auto">
          <a:xfrm>
            <a:off x="6553200" y="5562600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en-US" sz="2000" b="0">
                <a:solidFill>
                  <a:srgbClr val="000000"/>
                </a:solidFill>
                <a:latin typeface="Univers"/>
              </a:rPr>
              <a:t>.5</a:t>
            </a:r>
          </a:p>
        </p:txBody>
      </p:sp>
      <p:sp>
        <p:nvSpPr>
          <p:cNvPr id="23570" name="Text Box 17"/>
          <p:cNvSpPr txBox="1">
            <a:spLocks noChangeArrowheads="1"/>
          </p:cNvSpPr>
          <p:nvPr/>
        </p:nvSpPr>
        <p:spPr bwMode="auto">
          <a:xfrm>
            <a:off x="2362200" y="51816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en-US" sz="1600" b="0">
                <a:solidFill>
                  <a:srgbClr val="0000CC"/>
                </a:solidFill>
                <a:latin typeface="Univers"/>
              </a:rPr>
              <a:t>Concentration</a:t>
            </a:r>
          </a:p>
        </p:txBody>
      </p:sp>
      <p:sp>
        <p:nvSpPr>
          <p:cNvPr id="23571" name="Text Box 18"/>
          <p:cNvSpPr txBox="1">
            <a:spLocks noChangeArrowheads="1"/>
          </p:cNvSpPr>
          <p:nvPr/>
        </p:nvSpPr>
        <p:spPr bwMode="auto">
          <a:xfrm>
            <a:off x="1828800" y="2895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None/>
            </a:pPr>
            <a:r>
              <a:rPr lang="en-US" altLang="en-US" sz="1600" b="0">
                <a:solidFill>
                  <a:srgbClr val="0000CC"/>
                </a:solidFill>
                <a:latin typeface="Univers"/>
              </a:rPr>
              <a:t>Other Relaxation</a:t>
            </a:r>
          </a:p>
        </p:txBody>
      </p:sp>
      <p:sp>
        <p:nvSpPr>
          <p:cNvPr id="23572" name="Text Box 19"/>
          <p:cNvSpPr txBox="1">
            <a:spLocks noChangeArrowheads="1"/>
          </p:cNvSpPr>
          <p:nvPr/>
        </p:nvSpPr>
        <p:spPr bwMode="auto">
          <a:xfrm>
            <a:off x="1524000" y="3657600"/>
            <a:ext cx="2286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None/>
            </a:pPr>
            <a:r>
              <a:rPr lang="en-US" altLang="en-US" sz="1600" b="0">
                <a:solidFill>
                  <a:srgbClr val="0000CC"/>
                </a:solidFill>
                <a:latin typeface="Univers"/>
              </a:rPr>
              <a:t>Other Meditation</a:t>
            </a:r>
          </a:p>
        </p:txBody>
      </p:sp>
      <p:sp>
        <p:nvSpPr>
          <p:cNvPr id="23573" name="Text Box 20"/>
          <p:cNvSpPr txBox="1">
            <a:spLocks noChangeArrowheads="1"/>
          </p:cNvSpPr>
          <p:nvPr/>
        </p:nvSpPr>
        <p:spPr bwMode="auto">
          <a:xfrm>
            <a:off x="2590800" y="4038600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None/>
            </a:pPr>
            <a:r>
              <a:rPr lang="en-US" altLang="en-US" sz="1600" b="0">
                <a:solidFill>
                  <a:srgbClr val="0000CC"/>
                </a:solidFill>
                <a:latin typeface="Univers"/>
              </a:rPr>
              <a:t>PMR</a:t>
            </a:r>
          </a:p>
        </p:txBody>
      </p:sp>
      <p:sp>
        <p:nvSpPr>
          <p:cNvPr id="23574" name="Text Box 21"/>
          <p:cNvSpPr txBox="1">
            <a:spLocks noChangeArrowheads="1"/>
          </p:cNvSpPr>
          <p:nvPr/>
        </p:nvSpPr>
        <p:spPr bwMode="auto">
          <a:xfrm>
            <a:off x="1752600" y="44196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None/>
            </a:pPr>
            <a:r>
              <a:rPr lang="en-US" altLang="en-US" sz="1600" b="0">
                <a:solidFill>
                  <a:srgbClr val="0000CC"/>
                </a:solidFill>
                <a:latin typeface="Univers"/>
              </a:rPr>
              <a:t>EMG-Biofeedback</a:t>
            </a:r>
          </a:p>
        </p:txBody>
      </p:sp>
      <p:sp>
        <p:nvSpPr>
          <p:cNvPr id="23575" name="Text Box 22"/>
          <p:cNvSpPr txBox="1">
            <a:spLocks noChangeArrowheads="1"/>
          </p:cNvSpPr>
          <p:nvPr/>
        </p:nvSpPr>
        <p:spPr bwMode="auto">
          <a:xfrm>
            <a:off x="1905000" y="4800600"/>
            <a:ext cx="1981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en-US" sz="1600" b="0">
                <a:solidFill>
                  <a:srgbClr val="0000CC"/>
                </a:solidFill>
                <a:latin typeface="Univers"/>
                <a:ea typeface="MS PGothic" panose="020B0600070205080204" pitchFamily="34" charset="-128"/>
              </a:rPr>
              <a:t>Mantra Meditation</a:t>
            </a:r>
          </a:p>
        </p:txBody>
      </p:sp>
      <p:sp>
        <p:nvSpPr>
          <p:cNvPr id="23576" name="Rectangle 23"/>
          <p:cNvSpPr>
            <a:spLocks noChangeArrowheads="1"/>
          </p:cNvSpPr>
          <p:nvPr/>
        </p:nvSpPr>
        <p:spPr bwMode="auto">
          <a:xfrm>
            <a:off x="4343400" y="2971800"/>
            <a:ext cx="1752600" cy="228600"/>
          </a:xfrm>
          <a:prstGeom prst="rect">
            <a:avLst/>
          </a:prstGeom>
          <a:gradFill rotWithShape="0">
            <a:gsLst>
              <a:gs pos="0">
                <a:srgbClr val="FF6699"/>
              </a:gs>
              <a:gs pos="100000">
                <a:srgbClr val="762F47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None/>
            </a:pPr>
            <a:endParaRPr lang="en-US" altLang="en-US" sz="1800" b="0">
              <a:solidFill>
                <a:srgbClr val="000000"/>
              </a:solidFill>
            </a:endParaRPr>
          </a:p>
        </p:txBody>
      </p:sp>
      <p:sp>
        <p:nvSpPr>
          <p:cNvPr id="23577" name="Rectangle 24"/>
          <p:cNvSpPr>
            <a:spLocks noChangeArrowheads="1"/>
          </p:cNvSpPr>
          <p:nvPr/>
        </p:nvSpPr>
        <p:spPr bwMode="auto">
          <a:xfrm>
            <a:off x="4267200" y="5181600"/>
            <a:ext cx="76200" cy="2286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None/>
            </a:pPr>
            <a:endParaRPr lang="en-US" altLang="en-US" sz="1800" b="0">
              <a:solidFill>
                <a:srgbClr val="000000"/>
              </a:solidFill>
            </a:endParaRPr>
          </a:p>
        </p:txBody>
      </p:sp>
      <p:sp>
        <p:nvSpPr>
          <p:cNvPr id="23578" name="Rectangle 25"/>
          <p:cNvSpPr>
            <a:spLocks noChangeArrowheads="1"/>
          </p:cNvSpPr>
          <p:nvPr/>
        </p:nvSpPr>
        <p:spPr bwMode="auto">
          <a:xfrm>
            <a:off x="4343400" y="4800600"/>
            <a:ext cx="1066800" cy="228600"/>
          </a:xfrm>
          <a:prstGeom prst="rect">
            <a:avLst/>
          </a:prstGeom>
          <a:gradFill rotWithShape="0">
            <a:gsLst>
              <a:gs pos="0">
                <a:srgbClr val="FF9999"/>
              </a:gs>
              <a:gs pos="100000">
                <a:srgbClr val="764747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None/>
            </a:pPr>
            <a:endParaRPr lang="en-US" altLang="en-US" sz="1800" b="0">
              <a:solidFill>
                <a:srgbClr val="000000"/>
              </a:solidFill>
            </a:endParaRPr>
          </a:p>
        </p:txBody>
      </p:sp>
      <p:sp>
        <p:nvSpPr>
          <p:cNvPr id="23579" name="Rectangle 26"/>
          <p:cNvSpPr>
            <a:spLocks noChangeArrowheads="1"/>
          </p:cNvSpPr>
          <p:nvPr/>
        </p:nvSpPr>
        <p:spPr bwMode="auto">
          <a:xfrm>
            <a:off x="4343400" y="4419600"/>
            <a:ext cx="1371600" cy="228600"/>
          </a:xfrm>
          <a:prstGeom prst="rect">
            <a:avLst/>
          </a:prstGeom>
          <a:gradFill rotWithShape="0">
            <a:gsLst>
              <a:gs pos="0">
                <a:srgbClr val="CC3300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None/>
            </a:pPr>
            <a:endParaRPr lang="en-US" altLang="en-US" sz="1800" b="0">
              <a:solidFill>
                <a:srgbClr val="000000"/>
              </a:solidFill>
            </a:endParaRPr>
          </a:p>
        </p:txBody>
      </p:sp>
      <p:sp>
        <p:nvSpPr>
          <p:cNvPr id="23580" name="Rectangle 27"/>
          <p:cNvSpPr>
            <a:spLocks noChangeArrowheads="1"/>
          </p:cNvSpPr>
          <p:nvPr/>
        </p:nvSpPr>
        <p:spPr bwMode="auto">
          <a:xfrm>
            <a:off x="4343400" y="4038600"/>
            <a:ext cx="1524000" cy="2286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None/>
            </a:pPr>
            <a:endParaRPr lang="en-US" altLang="en-US" sz="1800" b="0">
              <a:solidFill>
                <a:srgbClr val="000000"/>
              </a:solidFill>
            </a:endParaRPr>
          </a:p>
        </p:txBody>
      </p:sp>
      <p:sp>
        <p:nvSpPr>
          <p:cNvPr id="23581" name="Rectangle 28"/>
          <p:cNvSpPr>
            <a:spLocks noChangeArrowheads="1"/>
          </p:cNvSpPr>
          <p:nvPr/>
        </p:nvSpPr>
        <p:spPr bwMode="auto">
          <a:xfrm>
            <a:off x="4343400" y="3657600"/>
            <a:ext cx="1524000" cy="228600"/>
          </a:xfrm>
          <a:prstGeom prst="rect">
            <a:avLst/>
          </a:prstGeom>
          <a:gradFill rotWithShape="0">
            <a:gsLst>
              <a:gs pos="0">
                <a:srgbClr val="CCCC00"/>
              </a:gs>
              <a:gs pos="100000">
                <a:srgbClr val="5E5E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None/>
            </a:pPr>
            <a:endParaRPr lang="en-US" altLang="en-US" sz="1800" b="0">
              <a:solidFill>
                <a:srgbClr val="000000"/>
              </a:solidFill>
            </a:endParaRPr>
          </a:p>
        </p:txBody>
      </p:sp>
      <p:sp>
        <p:nvSpPr>
          <p:cNvPr id="23582" name="Text Box 29"/>
          <p:cNvSpPr txBox="1">
            <a:spLocks noChangeArrowheads="1"/>
          </p:cNvSpPr>
          <p:nvPr/>
        </p:nvSpPr>
        <p:spPr bwMode="auto">
          <a:xfrm>
            <a:off x="2286000" y="6096000"/>
            <a:ext cx="7543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333399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en-US" sz="2000" b="0" dirty="0" err="1">
                <a:solidFill>
                  <a:srgbClr val="0000CC"/>
                </a:solidFill>
                <a:latin typeface="Univers"/>
              </a:rPr>
              <a:t>Eppley</a:t>
            </a:r>
            <a:r>
              <a:rPr lang="en-US" altLang="en-US" sz="2000" b="0" dirty="0">
                <a:solidFill>
                  <a:srgbClr val="0000CC"/>
                </a:solidFill>
                <a:latin typeface="Univers"/>
              </a:rPr>
              <a:t> et al. 1989; Orme-Johnson and Barnes, 2017</a:t>
            </a:r>
          </a:p>
        </p:txBody>
      </p:sp>
    </p:spTree>
    <p:extLst>
      <p:ext uri="{BB962C8B-B14F-4D97-AF65-F5344CB8AC3E}">
        <p14:creationId xmlns:p14="http://schemas.microsoft.com/office/powerpoint/2010/main" val="1834482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278064" y="1403350"/>
          <a:ext cx="8032749" cy="4932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8067" name="Title 1"/>
          <p:cNvSpPr txBox="1">
            <a:spLocks/>
          </p:cNvSpPr>
          <p:nvPr/>
        </p:nvSpPr>
        <p:spPr bwMode="auto">
          <a:xfrm>
            <a:off x="3886200" y="6280150"/>
            <a:ext cx="7620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99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Elder et al, (2014)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1851" y="2851151"/>
            <a:ext cx="461665" cy="1510991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99"/>
                </a:solidFill>
                <a:latin typeface="Trebuchet MS" panose="020B0603020202020204" pitchFamily="34" charset="0"/>
              </a:rPr>
              <a:t>Mean Change</a:t>
            </a:r>
          </a:p>
        </p:txBody>
      </p:sp>
      <p:sp>
        <p:nvSpPr>
          <p:cNvPr id="88069" name="TextBox 4"/>
          <p:cNvSpPr txBox="1">
            <a:spLocks noChangeArrowheads="1"/>
          </p:cNvSpPr>
          <p:nvPr/>
        </p:nvSpPr>
        <p:spPr bwMode="auto">
          <a:xfrm>
            <a:off x="1981200" y="203021"/>
            <a:ext cx="91792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en-US" sz="3600" dirty="0">
                <a:solidFill>
                  <a:srgbClr val="0000CC"/>
                </a:solidFill>
                <a:latin typeface="Century Gothic" panose="020B0502020202020204" pitchFamily="34" charset="0"/>
              </a:rPr>
              <a:t>“Sharpening your mind” means </a:t>
            </a:r>
            <a:r>
              <a:rPr lang="en-US" sz="3600" dirty="0">
                <a:solidFill>
                  <a:srgbClr val="0000CC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r</a:t>
            </a:r>
            <a:r>
              <a:rPr lang="en-US" altLang="en-US" sz="3600" dirty="0">
                <a:solidFill>
                  <a:srgbClr val="0000CC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educed teacher burnout</a:t>
            </a:r>
          </a:p>
        </p:txBody>
      </p:sp>
    </p:spTree>
    <p:extLst>
      <p:ext uri="{BB962C8B-B14F-4D97-AF65-F5344CB8AC3E}">
        <p14:creationId xmlns:p14="http://schemas.microsoft.com/office/powerpoint/2010/main" val="427147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66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1925638" y="-2695575"/>
            <a:ext cx="8159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5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19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17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375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5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3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15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225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2400">
              <a:latin typeface="Arial" panose="020B0604020202020204" pitchFamily="34" charset="0"/>
            </a:endParaRPr>
          </a:p>
        </p:txBody>
      </p:sp>
      <p:graphicFrame>
        <p:nvGraphicFramePr>
          <p:cNvPr id="77827" name="Object 2"/>
          <p:cNvGraphicFramePr>
            <a:graphicFrameLocks noChangeAspect="1"/>
          </p:cNvGraphicFramePr>
          <p:nvPr/>
        </p:nvGraphicFramePr>
        <p:xfrm>
          <a:off x="1852613" y="431801"/>
          <a:ext cx="8312150" cy="601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474" name="Worksheet" r:id="rId4" imgW="5848807" imgH="3991356" progId="Excel.Sheet.8">
                  <p:embed/>
                </p:oleObj>
              </mc:Choice>
              <mc:Fallback>
                <p:oleObj name="Worksheet" r:id="rId4" imgW="5848807" imgH="3991356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431801"/>
                        <a:ext cx="8312150" cy="601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2349500" y="3097213"/>
            <a:ext cx="815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5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1900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170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143000" indent="-228600">
              <a:spcBef>
                <a:spcPts val="375"/>
              </a:spcBef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5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spcBef>
                <a:spcPts val="3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sz="1500"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spcBef>
                <a:spcPts val="225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200"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 flipH="1" flipV="1">
            <a:off x="2951163" y="3663951"/>
            <a:ext cx="3240088" cy="1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4660106" y="3645694"/>
            <a:ext cx="33289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7"/>
          <p:cNvCxnSpPr/>
          <p:nvPr/>
        </p:nvCxnSpPr>
        <p:spPr>
          <a:xfrm rot="5400000" flipH="1" flipV="1">
            <a:off x="6310313" y="3568701"/>
            <a:ext cx="3430588" cy="1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245225" y="2971800"/>
            <a:ext cx="1779588" cy="2876550"/>
          </a:xfrm>
          <a:prstGeom prst="ellipse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848600" y="1854201"/>
            <a:ext cx="2362200" cy="4587875"/>
          </a:xfrm>
          <a:prstGeom prst="ellipse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80560" y="3002280"/>
            <a:ext cx="1779588" cy="2876550"/>
          </a:xfrm>
          <a:prstGeom prst="ellipse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12720" y="3032760"/>
            <a:ext cx="1779588" cy="2876550"/>
          </a:xfrm>
          <a:prstGeom prst="ellipse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248400"/>
            <a:ext cx="1104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C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Harung et al, 2011, Harung and Travis, 2012, Travis et al, 2011, Travis et al 2002</a:t>
            </a:r>
          </a:p>
        </p:txBody>
      </p:sp>
    </p:spTree>
    <p:extLst>
      <p:ext uri="{BB962C8B-B14F-4D97-AF65-F5344CB8AC3E}">
        <p14:creationId xmlns:p14="http://schemas.microsoft.com/office/powerpoint/2010/main" val="18184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Write, pair and share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4000" dirty="0"/>
              <a:t>What have you notice change in your life since you started Transcendental Meditation practice?</a:t>
            </a:r>
          </a:p>
        </p:txBody>
      </p:sp>
    </p:spTree>
    <p:extLst>
      <p:ext uri="{BB962C8B-B14F-4D97-AF65-F5344CB8AC3E}">
        <p14:creationId xmlns:p14="http://schemas.microsoft.com/office/powerpoint/2010/main" val="4503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4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https://www.etu.edu.tr/files/haber/2016/10/25/9a25eea92f0b412f677f01d4259ce5f3.jpg"/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63"/>
          <a:stretch/>
        </p:blipFill>
        <p:spPr bwMode="auto">
          <a:xfrm>
            <a:off x="0" y="133350"/>
            <a:ext cx="12189843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0000CC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681761"/>
            <a:ext cx="6462486" cy="2456057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Transcendental Meditation is </a:t>
            </a:r>
            <a:r>
              <a:rPr lang="en-US" sz="3200" dirty="0"/>
              <a:t> a means to develop all three elements of mind-brain development and so </a:t>
            </a:r>
            <a:r>
              <a:rPr lang="en-US" dirty="0"/>
              <a:t>gives you an edge for success in </a:t>
            </a:r>
            <a:r>
              <a:rPr lang="en-US" sz="3200" dirty="0"/>
              <a:t>computer science.</a:t>
            </a:r>
            <a:endParaRPr lang="nb-NO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97001"/>
            <a:ext cx="3861751" cy="38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48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Any questions?</a:t>
            </a:r>
          </a:p>
        </p:txBody>
      </p:sp>
      <p:pic>
        <p:nvPicPr>
          <p:cNvPr id="7168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147" y="1600200"/>
            <a:ext cx="47736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TextBox 1"/>
          <p:cNvSpPr txBox="1">
            <a:spLocks noChangeArrowheads="1"/>
          </p:cNvSpPr>
          <p:nvPr/>
        </p:nvSpPr>
        <p:spPr bwMode="auto">
          <a:xfrm>
            <a:off x="4800600" y="5562600"/>
            <a:ext cx="5562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None/>
            </a:pPr>
            <a:r>
              <a:rPr lang="en-US" altLang="en-US" sz="4400" dirty="0">
                <a:solidFill>
                  <a:srgbClr val="0000CC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ftravis@mum.edu</a:t>
            </a:r>
          </a:p>
        </p:txBody>
      </p:sp>
    </p:spTree>
    <p:extLst>
      <p:ext uri="{BB962C8B-B14F-4D97-AF65-F5344CB8AC3E}">
        <p14:creationId xmlns:p14="http://schemas.microsoft.com/office/powerpoint/2010/main" val="413964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2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7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2" descr="https://www.etu.edu.tr/files/haber/2016/10/25/9a25eea92f0b412f677f01d4259ce5f3.jpg"/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63"/>
          <a:stretch/>
        </p:blipFill>
        <p:spPr bwMode="auto">
          <a:xfrm>
            <a:off x="0" y="133350"/>
            <a:ext cx="12189843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Mind/Brain Development</a:t>
            </a:r>
          </a:p>
        </p:txBody>
      </p:sp>
      <p:cxnSp>
        <p:nvCxnSpPr>
          <p:cNvPr id="11276" name="AutoShape 571"/>
          <p:cNvCxnSpPr>
            <a:cxnSpLocks noChangeShapeType="1"/>
          </p:cNvCxnSpPr>
          <p:nvPr/>
        </p:nvCxnSpPr>
        <p:spPr bwMode="auto">
          <a:xfrm>
            <a:off x="2774951" y="8382000"/>
            <a:ext cx="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9" name="AutoShape 574"/>
          <p:cNvCxnSpPr>
            <a:cxnSpLocks noChangeShapeType="1"/>
          </p:cNvCxnSpPr>
          <p:nvPr/>
        </p:nvCxnSpPr>
        <p:spPr bwMode="auto">
          <a:xfrm>
            <a:off x="2774951" y="7888287"/>
            <a:ext cx="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Group 10"/>
          <p:cNvGrpSpPr/>
          <p:nvPr/>
        </p:nvGrpSpPr>
        <p:grpSpPr>
          <a:xfrm>
            <a:off x="69573" y="1008132"/>
            <a:ext cx="5552610" cy="4498651"/>
            <a:chOff x="0" y="676345"/>
            <a:chExt cx="5552610" cy="4498651"/>
          </a:xfrm>
        </p:grpSpPr>
        <p:sp>
          <p:nvSpPr>
            <p:cNvPr id="9" name="Isosceles Triangle 8"/>
            <p:cNvSpPr/>
            <p:nvPr/>
          </p:nvSpPr>
          <p:spPr>
            <a:xfrm>
              <a:off x="2456259" y="1993090"/>
              <a:ext cx="2152281" cy="1800041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AU" sz="2000"/>
            </a:p>
          </p:txBody>
        </p:sp>
        <p:sp>
          <p:nvSpPr>
            <p:cNvPr id="7" name="Oval 6"/>
            <p:cNvSpPr/>
            <p:nvPr/>
          </p:nvSpPr>
          <p:spPr>
            <a:xfrm>
              <a:off x="1472434" y="1094820"/>
              <a:ext cx="4080176" cy="4080176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AU" sz="2000"/>
            </a:p>
          </p:txBody>
        </p:sp>
        <p:sp>
          <p:nvSpPr>
            <p:cNvPr id="11272" name="Rectangle 22"/>
            <p:cNvSpPr>
              <a:spLocks noChangeArrowheads="1"/>
            </p:cNvSpPr>
            <p:nvPr/>
          </p:nvSpPr>
          <p:spPr bwMode="auto">
            <a:xfrm>
              <a:off x="313267" y="676345"/>
              <a:ext cx="18473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600" b="1">
                  <a:solidFill>
                    <a:srgbClr val="FFCC00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3200" b="1">
                  <a:solidFill>
                    <a:srgbClr val="FFCC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800" b="1">
                  <a:solidFill>
                    <a:srgbClr val="FFCC00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400" b="1">
                  <a:solidFill>
                    <a:srgbClr val="FFCC00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br>
                <a:rPr lang="nb-NO" altLang="nb-NO" sz="800" b="0">
                  <a:solidFill>
                    <a:schemeClr val="tx1"/>
                  </a:solidFill>
                </a:rPr>
              </a:br>
              <a:endParaRPr lang="nb-NO" altLang="nb-NO" sz="1600" b="0">
                <a:solidFill>
                  <a:schemeClr val="tx1"/>
                </a:solidFill>
              </a:endParaRPr>
            </a:p>
            <a:p>
              <a:pPr>
                <a:spcBef>
                  <a:spcPct val="0"/>
                </a:spcBef>
                <a:buNone/>
              </a:pPr>
              <a:endParaRPr lang="nb-NO" altLang="nb-NO" sz="1600" b="0">
                <a:solidFill>
                  <a:schemeClr val="tx1"/>
                </a:solidFill>
              </a:endParaRPr>
            </a:p>
          </p:txBody>
        </p:sp>
        <p:sp>
          <p:nvSpPr>
            <p:cNvPr id="11273" name="Rectangle 23"/>
            <p:cNvSpPr>
              <a:spLocks noChangeArrowheads="1"/>
            </p:cNvSpPr>
            <p:nvPr/>
          </p:nvSpPr>
          <p:spPr bwMode="auto">
            <a:xfrm>
              <a:off x="0" y="737901"/>
              <a:ext cx="18473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600" b="1">
                  <a:solidFill>
                    <a:srgbClr val="FFCC00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3200" b="1">
                  <a:solidFill>
                    <a:srgbClr val="FFCC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800" b="1">
                  <a:solidFill>
                    <a:srgbClr val="FFCC00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400" b="1">
                  <a:solidFill>
                    <a:srgbClr val="FFCC00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endParaRPr lang="nb-NO" altLang="nb-NO" sz="1600" b="0">
                <a:solidFill>
                  <a:schemeClr val="tx1"/>
                </a:solidFill>
              </a:endParaRPr>
            </a:p>
            <a:p>
              <a:pPr>
                <a:spcBef>
                  <a:spcPct val="0"/>
                </a:spcBef>
                <a:buNone/>
              </a:pPr>
              <a:endParaRPr lang="nb-NO" altLang="nb-NO" sz="1600" b="0">
                <a:solidFill>
                  <a:schemeClr val="tx1"/>
                </a:solidFill>
              </a:endParaRPr>
            </a:p>
          </p:txBody>
        </p:sp>
        <p:sp>
          <p:nvSpPr>
            <p:cNvPr id="11274" name="Rectangle 24"/>
            <p:cNvSpPr>
              <a:spLocks noChangeArrowheads="1"/>
            </p:cNvSpPr>
            <p:nvPr/>
          </p:nvSpPr>
          <p:spPr bwMode="auto">
            <a:xfrm>
              <a:off x="0" y="861011"/>
              <a:ext cx="1847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indent="449263">
                <a:spcBef>
                  <a:spcPct val="20000"/>
                </a:spcBef>
                <a:buFont typeface="Arial" charset="0"/>
                <a:buChar char="•"/>
                <a:defRPr sz="3600" b="1">
                  <a:solidFill>
                    <a:srgbClr val="FFCC00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3200" b="1">
                  <a:solidFill>
                    <a:srgbClr val="FFCC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800" b="1">
                  <a:solidFill>
                    <a:srgbClr val="FFCC00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400" b="1">
                  <a:solidFill>
                    <a:srgbClr val="FFCC00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9pPr>
            </a:lstStyle>
            <a:p>
              <a:pPr indent="0">
                <a:spcBef>
                  <a:spcPct val="0"/>
                </a:spcBef>
                <a:buNone/>
              </a:pPr>
              <a:endParaRPr lang="nb-NO" altLang="nb-NO" sz="1600" b="0">
                <a:solidFill>
                  <a:schemeClr val="tx1"/>
                </a:solidFill>
              </a:endParaRPr>
            </a:p>
          </p:txBody>
        </p:sp>
        <p:sp>
          <p:nvSpPr>
            <p:cNvPr id="11275" name="Rectangle 29"/>
            <p:cNvSpPr>
              <a:spLocks noChangeArrowheads="1"/>
            </p:cNvSpPr>
            <p:nvPr/>
          </p:nvSpPr>
          <p:spPr bwMode="auto">
            <a:xfrm>
              <a:off x="0" y="699428"/>
              <a:ext cx="184731" cy="661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600" b="1">
                  <a:solidFill>
                    <a:srgbClr val="FFCC00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3200" b="1">
                  <a:solidFill>
                    <a:srgbClr val="FFCC00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800" b="1">
                  <a:solidFill>
                    <a:srgbClr val="FFCC00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400" b="1">
                  <a:solidFill>
                    <a:srgbClr val="FFCC00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400" b="1">
                  <a:solidFill>
                    <a:srgbClr val="FFCC00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endParaRPr lang="en-US" altLang="nb-NO" sz="1050" b="0">
                <a:solidFill>
                  <a:schemeClr val="tx1"/>
                </a:solidFill>
                <a:latin typeface="Calibri" pitchFamily="34" charset="0"/>
                <a:ea typeface="Batang" pitchFamily="18" charset="-127"/>
                <a:cs typeface="Times New Roman" pitchFamily="18" charset="0"/>
              </a:endParaRPr>
            </a:p>
            <a:p>
              <a:pPr>
                <a:spcBef>
                  <a:spcPct val="0"/>
                </a:spcBef>
                <a:buNone/>
              </a:pPr>
              <a:br>
                <a:rPr lang="en-US" altLang="nb-NO" sz="1050" b="0">
                  <a:solidFill>
                    <a:schemeClr val="tx1"/>
                  </a:solidFill>
                  <a:latin typeface="Calibri" pitchFamily="34" charset="0"/>
                  <a:ea typeface="Batang" pitchFamily="18" charset="-127"/>
                  <a:cs typeface="Times New Roman" pitchFamily="18" charset="0"/>
                </a:rPr>
              </a:br>
              <a:endParaRPr lang="en-US" altLang="nb-NO" sz="1600" b="0">
                <a:solidFill>
                  <a:schemeClr val="tx1"/>
                </a:solidFill>
                <a:ea typeface="Batang" pitchFamily="18" charset="-127"/>
                <a:cs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666239" y="2934927"/>
              <a:ext cx="1573124" cy="157312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buNone/>
              </a:pPr>
              <a:r>
                <a:rPr lang="en-AU" sz="2000" dirty="0">
                  <a:latin typeface="Arial" panose="020B0604020202020204" pitchFamily="34" charset="0"/>
                  <a:cs typeface="Arial" panose="020B0604020202020204" pitchFamily="34" charset="0"/>
                </a:rPr>
                <a:t>Frequency</a:t>
              </a:r>
            </a:p>
            <a:p>
              <a:pPr algn="ctr">
                <a:buNone/>
              </a:pPr>
              <a:r>
                <a:rPr lang="en-AU" sz="2000" dirty="0">
                  <a:latin typeface="Arial" panose="020B0604020202020204" pitchFamily="34" charset="0"/>
                  <a:cs typeface="Arial" panose="020B0604020202020204" pitchFamily="34" charset="0"/>
                </a:rPr>
                <a:t>of peak</a:t>
              </a:r>
            </a:p>
            <a:p>
              <a:pPr algn="ctr">
                <a:buNone/>
              </a:pPr>
              <a:r>
                <a:rPr lang="en-AU" sz="2000" dirty="0">
                  <a:latin typeface="Arial" panose="020B0604020202020204" pitchFamily="34" charset="0"/>
                  <a:cs typeface="Arial" panose="020B0604020202020204" pitchFamily="34" charset="0"/>
                </a:rPr>
                <a:t>experiences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1785680" y="2934927"/>
              <a:ext cx="1573124" cy="157312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buNone/>
              </a:pPr>
              <a:r>
                <a:rPr lang="en-AU" sz="2000" dirty="0">
                  <a:latin typeface="Arial" panose="020B0604020202020204" pitchFamily="34" charset="0"/>
                  <a:cs typeface="Arial" panose="020B0604020202020204" pitchFamily="34" charset="0"/>
                </a:rPr>
                <a:t>Level of </a:t>
              </a:r>
            </a:p>
            <a:p>
              <a:pPr algn="ctr">
                <a:buNone/>
              </a:pPr>
              <a:r>
                <a:rPr lang="en-AU" sz="2000" dirty="0">
                  <a:latin typeface="Arial" panose="020B0604020202020204" pitchFamily="34" charset="0"/>
                  <a:cs typeface="Arial" panose="020B0604020202020204" pitchFamily="34" charset="0"/>
                </a:rPr>
                <a:t>brain </a:t>
              </a:r>
            </a:p>
            <a:p>
              <a:pPr algn="ctr">
                <a:buNone/>
              </a:pPr>
              <a:r>
                <a:rPr lang="en-AU" sz="2000" dirty="0">
                  <a:latin typeface="Arial" panose="020B0604020202020204" pitchFamily="34" charset="0"/>
                  <a:cs typeface="Arial" panose="020B0604020202020204" pitchFamily="34" charset="0"/>
                </a:rPr>
                <a:t>integration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2725960" y="1236347"/>
              <a:ext cx="1573124" cy="157312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buNone/>
              </a:pPr>
              <a:r>
                <a:rPr lang="en-AU" sz="2000" dirty="0">
                  <a:latin typeface="Arial" panose="020B0604020202020204" pitchFamily="34" charset="0"/>
                  <a:cs typeface="Arial" panose="020B0604020202020204" pitchFamily="34" charset="0"/>
                </a:rPr>
                <a:t>Individual</a:t>
              </a:r>
            </a:p>
            <a:p>
              <a:pPr algn="ctr">
                <a:buNone/>
              </a:pPr>
              <a:r>
                <a:rPr lang="en-AU" sz="2000" dirty="0">
                  <a:latin typeface="Arial" panose="020B0604020202020204" pitchFamily="34" charset="0"/>
                  <a:cs typeface="Arial" panose="020B0604020202020204" pitchFamily="34" charset="0"/>
                </a:rPr>
                <a:t>psychology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994977" y="6081837"/>
            <a:ext cx="5169517" cy="40011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buNone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Social context of performance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03201" y="5452285"/>
            <a:ext cx="5169517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buNone/>
            </a:pPr>
            <a:r>
              <a:rPr lang="en-AU" sz="4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414643" y="5175285"/>
            <a:ext cx="4334905" cy="40011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buNone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Performer’s mind-brain development</a:t>
            </a:r>
          </a:p>
        </p:txBody>
      </p:sp>
      <p:sp>
        <p:nvSpPr>
          <p:cNvPr id="10" name="Plus 9"/>
          <p:cNvSpPr/>
          <p:nvPr/>
        </p:nvSpPr>
        <p:spPr>
          <a:xfrm>
            <a:off x="3383313" y="5633618"/>
            <a:ext cx="397564" cy="397564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AU" sz="2000"/>
          </a:p>
        </p:txBody>
      </p:sp>
      <p:sp>
        <p:nvSpPr>
          <p:cNvPr id="48" name="Equal 47"/>
          <p:cNvSpPr/>
          <p:nvPr/>
        </p:nvSpPr>
        <p:spPr>
          <a:xfrm>
            <a:off x="6803201" y="5633618"/>
            <a:ext cx="397564" cy="397564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239341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1. Brain Integration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00200"/>
            <a:ext cx="6742251" cy="4701366"/>
          </a:xfrm>
          <a:prstGeom prst="rect">
            <a:avLst/>
          </a:prstGeom>
        </p:spPr>
      </p:pic>
      <p:pic>
        <p:nvPicPr>
          <p:cNvPr id="4" name="Picture 12" descr="http://spectrummagazine.org/files/imagecache/large_article_image/Shi-Yeon%20Su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5787"/>
            <a:ext cx="22987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94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možga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2849564"/>
            <a:ext cx="4044950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3349625" y="1984375"/>
            <a:ext cx="473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None/>
            </a:pPr>
            <a:endParaRPr lang="en-US" altLang="en-US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1912535" y="4982389"/>
            <a:ext cx="320472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en-US" sz="3000" dirty="0">
                <a:solidFill>
                  <a:srgbClr val="0000CC"/>
                </a:solidFill>
                <a:latin typeface="Century Gothic" panose="020B0502020202020204" pitchFamily="34" charset="0"/>
              </a:rPr>
              <a:t>High </a:t>
            </a:r>
            <a:r>
              <a:rPr lang="sl-SI" altLang="en-US" sz="3000" dirty="0">
                <a:solidFill>
                  <a:srgbClr val="0000CC"/>
                </a:solidFill>
                <a:latin typeface="Century Gothic" panose="020B0502020202020204" pitchFamily="34" charset="0"/>
              </a:rPr>
              <a:t>coherence</a:t>
            </a: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54214" y="1368425"/>
            <a:ext cx="31213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None/>
            </a:pPr>
            <a:r>
              <a:rPr lang="en-US" altLang="en-US" sz="3000">
                <a:solidFill>
                  <a:srgbClr val="0000CC"/>
                </a:solidFill>
                <a:latin typeface="Century Gothic" panose="020B0502020202020204" pitchFamily="34" charset="0"/>
              </a:rPr>
              <a:t>Low </a:t>
            </a:r>
            <a:r>
              <a:rPr lang="sl-SI" altLang="en-US" sz="3000">
                <a:solidFill>
                  <a:srgbClr val="0000CC"/>
                </a:solidFill>
                <a:latin typeface="Century Gothic" panose="020B0502020202020204" pitchFamily="34" charset="0"/>
              </a:rPr>
              <a:t>coherence</a:t>
            </a:r>
          </a:p>
        </p:txBody>
      </p:sp>
      <p:sp>
        <p:nvSpPr>
          <p:cNvPr id="23559" name="WordArt 9"/>
          <p:cNvSpPr>
            <a:spLocks noChangeArrowheads="1" noChangeShapeType="1" noTextEdit="1"/>
          </p:cNvSpPr>
          <p:nvPr/>
        </p:nvSpPr>
        <p:spPr bwMode="auto">
          <a:xfrm>
            <a:off x="4038600" y="476250"/>
            <a:ext cx="4267200" cy="5032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en-US" kern="10">
                <a:solidFill>
                  <a:srgbClr val="0000CC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EEG COHERENCE</a:t>
            </a:r>
          </a:p>
        </p:txBody>
      </p:sp>
      <p:sp>
        <p:nvSpPr>
          <p:cNvPr id="3083" name="Freeform 11"/>
          <p:cNvSpPr>
            <a:spLocks/>
          </p:cNvSpPr>
          <p:nvPr/>
        </p:nvSpPr>
        <p:spPr bwMode="auto">
          <a:xfrm>
            <a:off x="1795780" y="1934447"/>
            <a:ext cx="4300220" cy="461665"/>
          </a:xfrm>
          <a:custGeom>
            <a:avLst/>
            <a:gdLst>
              <a:gd name="T0" fmla="*/ 0 w 2722"/>
              <a:gd name="T1" fmla="*/ 2147483646 h 899"/>
              <a:gd name="T2" fmla="*/ 2147483646 w 2722"/>
              <a:gd name="T3" fmla="*/ 2147483646 h 899"/>
              <a:gd name="T4" fmla="*/ 2147483646 w 2722"/>
              <a:gd name="T5" fmla="*/ 2147483646 h 899"/>
              <a:gd name="T6" fmla="*/ 2147483646 w 2722"/>
              <a:gd name="T7" fmla="*/ 2147483646 h 899"/>
              <a:gd name="T8" fmla="*/ 2147483646 w 2722"/>
              <a:gd name="T9" fmla="*/ 2147483646 h 899"/>
              <a:gd name="T10" fmla="*/ 2147483646 w 2722"/>
              <a:gd name="T11" fmla="*/ 2147483646 h 899"/>
              <a:gd name="T12" fmla="*/ 2147483646 w 2722"/>
              <a:gd name="T13" fmla="*/ 2147483646 h 899"/>
              <a:gd name="T14" fmla="*/ 2147483646 w 2722"/>
              <a:gd name="T15" fmla="*/ 2147483646 h 899"/>
              <a:gd name="T16" fmla="*/ 2147483646 w 2722"/>
              <a:gd name="T17" fmla="*/ 2147483646 h 899"/>
              <a:gd name="T18" fmla="*/ 2147483646 w 2722"/>
              <a:gd name="T19" fmla="*/ 2147483646 h 899"/>
              <a:gd name="T20" fmla="*/ 2147483646 w 2722"/>
              <a:gd name="T21" fmla="*/ 2147483646 h 899"/>
              <a:gd name="T22" fmla="*/ 2147483646 w 2722"/>
              <a:gd name="T23" fmla="*/ 2147483646 h 899"/>
              <a:gd name="T24" fmla="*/ 2147483646 w 2722"/>
              <a:gd name="T25" fmla="*/ 2147483646 h 899"/>
              <a:gd name="T26" fmla="*/ 2147483646 w 2722"/>
              <a:gd name="T27" fmla="*/ 2147483646 h 899"/>
              <a:gd name="T28" fmla="*/ 2147483646 w 2722"/>
              <a:gd name="T29" fmla="*/ 2147483646 h 899"/>
              <a:gd name="T30" fmla="*/ 2147483646 w 2722"/>
              <a:gd name="T31" fmla="*/ 2147483646 h 899"/>
              <a:gd name="T32" fmla="*/ 2147483646 w 2722"/>
              <a:gd name="T33" fmla="*/ 2147483646 h 899"/>
              <a:gd name="T34" fmla="*/ 2147483646 w 2722"/>
              <a:gd name="T35" fmla="*/ 2147483646 h 899"/>
              <a:gd name="T36" fmla="*/ 2147483646 w 2722"/>
              <a:gd name="T37" fmla="*/ 2147483646 h 899"/>
              <a:gd name="T38" fmla="*/ 2147483646 w 2722"/>
              <a:gd name="T39" fmla="*/ 2147483646 h 89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722"/>
              <a:gd name="T61" fmla="*/ 0 h 899"/>
              <a:gd name="T62" fmla="*/ 2722 w 2722"/>
              <a:gd name="T63" fmla="*/ 899 h 89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722" h="899">
                <a:moveTo>
                  <a:pt x="0" y="589"/>
                </a:moveTo>
                <a:cubicBezTo>
                  <a:pt x="89" y="425"/>
                  <a:pt x="178" y="261"/>
                  <a:pt x="260" y="221"/>
                </a:cubicBezTo>
                <a:cubicBezTo>
                  <a:pt x="342" y="181"/>
                  <a:pt x="429" y="299"/>
                  <a:pt x="490" y="351"/>
                </a:cubicBezTo>
                <a:cubicBezTo>
                  <a:pt x="551" y="403"/>
                  <a:pt x="578" y="531"/>
                  <a:pt x="627" y="531"/>
                </a:cubicBezTo>
                <a:cubicBezTo>
                  <a:pt x="676" y="531"/>
                  <a:pt x="740" y="364"/>
                  <a:pt x="785" y="351"/>
                </a:cubicBezTo>
                <a:cubicBezTo>
                  <a:pt x="830" y="338"/>
                  <a:pt x="853" y="502"/>
                  <a:pt x="900" y="452"/>
                </a:cubicBezTo>
                <a:cubicBezTo>
                  <a:pt x="947" y="402"/>
                  <a:pt x="1006" y="0"/>
                  <a:pt x="1066" y="49"/>
                </a:cubicBezTo>
                <a:cubicBezTo>
                  <a:pt x="1126" y="98"/>
                  <a:pt x="1199" y="697"/>
                  <a:pt x="1260" y="747"/>
                </a:cubicBezTo>
                <a:cubicBezTo>
                  <a:pt x="1321" y="797"/>
                  <a:pt x="1391" y="381"/>
                  <a:pt x="1433" y="351"/>
                </a:cubicBezTo>
                <a:cubicBezTo>
                  <a:pt x="1475" y="321"/>
                  <a:pt x="1481" y="604"/>
                  <a:pt x="1512" y="567"/>
                </a:cubicBezTo>
                <a:cubicBezTo>
                  <a:pt x="1543" y="530"/>
                  <a:pt x="1577" y="103"/>
                  <a:pt x="1620" y="128"/>
                </a:cubicBezTo>
                <a:cubicBezTo>
                  <a:pt x="1663" y="153"/>
                  <a:pt x="1724" y="655"/>
                  <a:pt x="1772" y="718"/>
                </a:cubicBezTo>
                <a:cubicBezTo>
                  <a:pt x="1820" y="781"/>
                  <a:pt x="1876" y="525"/>
                  <a:pt x="1908" y="509"/>
                </a:cubicBezTo>
                <a:cubicBezTo>
                  <a:pt x="1940" y="493"/>
                  <a:pt x="1943" y="660"/>
                  <a:pt x="1966" y="625"/>
                </a:cubicBezTo>
                <a:cubicBezTo>
                  <a:pt x="1989" y="590"/>
                  <a:pt x="2016" y="287"/>
                  <a:pt x="2045" y="301"/>
                </a:cubicBezTo>
                <a:cubicBezTo>
                  <a:pt x="2074" y="315"/>
                  <a:pt x="2096" y="749"/>
                  <a:pt x="2139" y="711"/>
                </a:cubicBezTo>
                <a:cubicBezTo>
                  <a:pt x="2182" y="673"/>
                  <a:pt x="2243" y="47"/>
                  <a:pt x="2304" y="70"/>
                </a:cubicBezTo>
                <a:cubicBezTo>
                  <a:pt x="2365" y="93"/>
                  <a:pt x="2454" y="797"/>
                  <a:pt x="2506" y="848"/>
                </a:cubicBezTo>
                <a:cubicBezTo>
                  <a:pt x="2558" y="899"/>
                  <a:pt x="2578" y="410"/>
                  <a:pt x="2614" y="373"/>
                </a:cubicBezTo>
                <a:cubicBezTo>
                  <a:pt x="2650" y="336"/>
                  <a:pt x="2704" y="583"/>
                  <a:pt x="2722" y="625"/>
                </a:cubicBezTo>
              </a:path>
            </a:pathLst>
          </a:cu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endParaRPr lang="en-US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3084" name="Freeform 12"/>
          <p:cNvSpPr>
            <a:spLocks/>
          </p:cNvSpPr>
          <p:nvPr/>
        </p:nvSpPr>
        <p:spPr bwMode="auto">
          <a:xfrm>
            <a:off x="1765300" y="2995614"/>
            <a:ext cx="4330700" cy="461665"/>
          </a:xfrm>
          <a:custGeom>
            <a:avLst/>
            <a:gdLst>
              <a:gd name="T0" fmla="*/ 0 w 2556"/>
              <a:gd name="T1" fmla="*/ 2147483646 h 1003"/>
              <a:gd name="T2" fmla="*/ 2147483646 w 2556"/>
              <a:gd name="T3" fmla="*/ 2147483646 h 1003"/>
              <a:gd name="T4" fmla="*/ 2147483646 w 2556"/>
              <a:gd name="T5" fmla="*/ 2147483646 h 1003"/>
              <a:gd name="T6" fmla="*/ 2147483646 w 2556"/>
              <a:gd name="T7" fmla="*/ 2147483646 h 1003"/>
              <a:gd name="T8" fmla="*/ 2147483646 w 2556"/>
              <a:gd name="T9" fmla="*/ 2147483646 h 1003"/>
              <a:gd name="T10" fmla="*/ 2147483646 w 2556"/>
              <a:gd name="T11" fmla="*/ 2147483646 h 1003"/>
              <a:gd name="T12" fmla="*/ 2147483646 w 2556"/>
              <a:gd name="T13" fmla="*/ 2147483646 h 1003"/>
              <a:gd name="T14" fmla="*/ 2147483646 w 2556"/>
              <a:gd name="T15" fmla="*/ 2147483646 h 1003"/>
              <a:gd name="T16" fmla="*/ 2147483646 w 2556"/>
              <a:gd name="T17" fmla="*/ 2147483646 h 1003"/>
              <a:gd name="T18" fmla="*/ 2147483646 w 2556"/>
              <a:gd name="T19" fmla="*/ 2147483646 h 1003"/>
              <a:gd name="T20" fmla="*/ 2147483646 w 2556"/>
              <a:gd name="T21" fmla="*/ 2147483646 h 1003"/>
              <a:gd name="T22" fmla="*/ 2147483646 w 2556"/>
              <a:gd name="T23" fmla="*/ 2147483646 h 1003"/>
              <a:gd name="T24" fmla="*/ 2147483646 w 2556"/>
              <a:gd name="T25" fmla="*/ 2147483646 h 1003"/>
              <a:gd name="T26" fmla="*/ 2147483646 w 2556"/>
              <a:gd name="T27" fmla="*/ 2147483646 h 1003"/>
              <a:gd name="T28" fmla="*/ 2147483646 w 2556"/>
              <a:gd name="T29" fmla="*/ 2147483646 h 100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556"/>
              <a:gd name="T46" fmla="*/ 0 h 1003"/>
              <a:gd name="T47" fmla="*/ 2556 w 2556"/>
              <a:gd name="T48" fmla="*/ 1003 h 1003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556" h="1003">
                <a:moveTo>
                  <a:pt x="0" y="691"/>
                </a:moveTo>
                <a:cubicBezTo>
                  <a:pt x="90" y="479"/>
                  <a:pt x="180" y="267"/>
                  <a:pt x="266" y="266"/>
                </a:cubicBezTo>
                <a:cubicBezTo>
                  <a:pt x="352" y="265"/>
                  <a:pt x="434" y="721"/>
                  <a:pt x="518" y="684"/>
                </a:cubicBezTo>
                <a:cubicBezTo>
                  <a:pt x="602" y="647"/>
                  <a:pt x="681" y="0"/>
                  <a:pt x="770" y="43"/>
                </a:cubicBezTo>
                <a:cubicBezTo>
                  <a:pt x="859" y="86"/>
                  <a:pt x="971" y="883"/>
                  <a:pt x="1051" y="943"/>
                </a:cubicBezTo>
                <a:cubicBezTo>
                  <a:pt x="1131" y="1003"/>
                  <a:pt x="1185" y="417"/>
                  <a:pt x="1253" y="403"/>
                </a:cubicBezTo>
                <a:cubicBezTo>
                  <a:pt x="1321" y="389"/>
                  <a:pt x="1401" y="895"/>
                  <a:pt x="1461" y="857"/>
                </a:cubicBezTo>
                <a:cubicBezTo>
                  <a:pt x="1521" y="819"/>
                  <a:pt x="1551" y="166"/>
                  <a:pt x="1613" y="173"/>
                </a:cubicBezTo>
                <a:cubicBezTo>
                  <a:pt x="1675" y="180"/>
                  <a:pt x="1762" y="863"/>
                  <a:pt x="1836" y="900"/>
                </a:cubicBezTo>
                <a:cubicBezTo>
                  <a:pt x="1910" y="937"/>
                  <a:pt x="1988" y="396"/>
                  <a:pt x="2059" y="396"/>
                </a:cubicBezTo>
                <a:cubicBezTo>
                  <a:pt x="2130" y="396"/>
                  <a:pt x="2211" y="856"/>
                  <a:pt x="2261" y="900"/>
                </a:cubicBezTo>
                <a:cubicBezTo>
                  <a:pt x="2311" y="944"/>
                  <a:pt x="2328" y="660"/>
                  <a:pt x="2361" y="662"/>
                </a:cubicBezTo>
                <a:cubicBezTo>
                  <a:pt x="2394" y="664"/>
                  <a:pt x="2436" y="906"/>
                  <a:pt x="2462" y="914"/>
                </a:cubicBezTo>
                <a:cubicBezTo>
                  <a:pt x="2488" y="922"/>
                  <a:pt x="2504" y="709"/>
                  <a:pt x="2520" y="713"/>
                </a:cubicBezTo>
                <a:cubicBezTo>
                  <a:pt x="2536" y="717"/>
                  <a:pt x="2550" y="901"/>
                  <a:pt x="2556" y="936"/>
                </a:cubicBezTo>
              </a:path>
            </a:pathLst>
          </a:cu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endParaRPr lang="en-US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3085" name="Freeform 13"/>
          <p:cNvSpPr>
            <a:spLocks/>
          </p:cNvSpPr>
          <p:nvPr/>
        </p:nvSpPr>
        <p:spPr bwMode="auto">
          <a:xfrm>
            <a:off x="1787524" y="4127501"/>
            <a:ext cx="4079875" cy="461665"/>
          </a:xfrm>
          <a:custGeom>
            <a:avLst/>
            <a:gdLst>
              <a:gd name="T0" fmla="*/ 0 w 2556"/>
              <a:gd name="T1" fmla="*/ 2147483646 h 1003"/>
              <a:gd name="T2" fmla="*/ 2147483646 w 2556"/>
              <a:gd name="T3" fmla="*/ 2147483646 h 1003"/>
              <a:gd name="T4" fmla="*/ 2147483646 w 2556"/>
              <a:gd name="T5" fmla="*/ 2147483646 h 1003"/>
              <a:gd name="T6" fmla="*/ 2147483646 w 2556"/>
              <a:gd name="T7" fmla="*/ 2147483646 h 1003"/>
              <a:gd name="T8" fmla="*/ 2147483646 w 2556"/>
              <a:gd name="T9" fmla="*/ 2147483646 h 1003"/>
              <a:gd name="T10" fmla="*/ 2147483646 w 2556"/>
              <a:gd name="T11" fmla="*/ 2147483646 h 1003"/>
              <a:gd name="T12" fmla="*/ 2147483646 w 2556"/>
              <a:gd name="T13" fmla="*/ 2147483646 h 1003"/>
              <a:gd name="T14" fmla="*/ 2147483646 w 2556"/>
              <a:gd name="T15" fmla="*/ 2147483646 h 1003"/>
              <a:gd name="T16" fmla="*/ 2147483646 w 2556"/>
              <a:gd name="T17" fmla="*/ 2147483646 h 1003"/>
              <a:gd name="T18" fmla="*/ 2147483646 w 2556"/>
              <a:gd name="T19" fmla="*/ 2147483646 h 1003"/>
              <a:gd name="T20" fmla="*/ 2147483646 w 2556"/>
              <a:gd name="T21" fmla="*/ 2147483646 h 1003"/>
              <a:gd name="T22" fmla="*/ 2147483646 w 2556"/>
              <a:gd name="T23" fmla="*/ 2147483646 h 1003"/>
              <a:gd name="T24" fmla="*/ 2147483646 w 2556"/>
              <a:gd name="T25" fmla="*/ 2147483646 h 1003"/>
              <a:gd name="T26" fmla="*/ 2147483646 w 2556"/>
              <a:gd name="T27" fmla="*/ 2147483646 h 1003"/>
              <a:gd name="T28" fmla="*/ 2147483646 w 2556"/>
              <a:gd name="T29" fmla="*/ 2147483646 h 100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556"/>
              <a:gd name="T46" fmla="*/ 0 h 1003"/>
              <a:gd name="T47" fmla="*/ 2556 w 2556"/>
              <a:gd name="T48" fmla="*/ 1003 h 1003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556" h="1003">
                <a:moveTo>
                  <a:pt x="0" y="691"/>
                </a:moveTo>
                <a:cubicBezTo>
                  <a:pt x="90" y="479"/>
                  <a:pt x="180" y="267"/>
                  <a:pt x="266" y="266"/>
                </a:cubicBezTo>
                <a:cubicBezTo>
                  <a:pt x="352" y="265"/>
                  <a:pt x="434" y="721"/>
                  <a:pt x="518" y="684"/>
                </a:cubicBezTo>
                <a:cubicBezTo>
                  <a:pt x="602" y="647"/>
                  <a:pt x="681" y="0"/>
                  <a:pt x="770" y="43"/>
                </a:cubicBezTo>
                <a:cubicBezTo>
                  <a:pt x="859" y="86"/>
                  <a:pt x="971" y="883"/>
                  <a:pt x="1051" y="943"/>
                </a:cubicBezTo>
                <a:cubicBezTo>
                  <a:pt x="1131" y="1003"/>
                  <a:pt x="1185" y="417"/>
                  <a:pt x="1253" y="403"/>
                </a:cubicBezTo>
                <a:cubicBezTo>
                  <a:pt x="1321" y="389"/>
                  <a:pt x="1401" y="895"/>
                  <a:pt x="1461" y="857"/>
                </a:cubicBezTo>
                <a:cubicBezTo>
                  <a:pt x="1521" y="819"/>
                  <a:pt x="1551" y="166"/>
                  <a:pt x="1613" y="173"/>
                </a:cubicBezTo>
                <a:cubicBezTo>
                  <a:pt x="1675" y="180"/>
                  <a:pt x="1762" y="863"/>
                  <a:pt x="1836" y="900"/>
                </a:cubicBezTo>
                <a:cubicBezTo>
                  <a:pt x="1910" y="937"/>
                  <a:pt x="1988" y="396"/>
                  <a:pt x="2059" y="396"/>
                </a:cubicBezTo>
                <a:cubicBezTo>
                  <a:pt x="2130" y="396"/>
                  <a:pt x="2211" y="856"/>
                  <a:pt x="2261" y="900"/>
                </a:cubicBezTo>
                <a:cubicBezTo>
                  <a:pt x="2311" y="944"/>
                  <a:pt x="2328" y="660"/>
                  <a:pt x="2361" y="662"/>
                </a:cubicBezTo>
                <a:cubicBezTo>
                  <a:pt x="2394" y="664"/>
                  <a:pt x="2436" y="906"/>
                  <a:pt x="2462" y="914"/>
                </a:cubicBezTo>
                <a:cubicBezTo>
                  <a:pt x="2488" y="922"/>
                  <a:pt x="2504" y="709"/>
                  <a:pt x="2520" y="713"/>
                </a:cubicBezTo>
                <a:cubicBezTo>
                  <a:pt x="2536" y="717"/>
                  <a:pt x="2550" y="901"/>
                  <a:pt x="2556" y="936"/>
                </a:cubicBezTo>
              </a:path>
            </a:pathLst>
          </a:cu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endParaRPr lang="en-US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402388" y="2396112"/>
            <a:ext cx="1979612" cy="651888"/>
          </a:xfrm>
          <a:prstGeom prst="line">
            <a:avLst/>
          </a:prstGeom>
          <a:ln w="28575"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26187" y="3457279"/>
            <a:ext cx="1293813" cy="276521"/>
          </a:xfrm>
          <a:prstGeom prst="line">
            <a:avLst/>
          </a:prstGeom>
          <a:ln w="28575"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943600" y="4267200"/>
            <a:ext cx="1600200" cy="321966"/>
          </a:xfrm>
          <a:prstGeom prst="line">
            <a:avLst/>
          </a:prstGeom>
          <a:ln w="28575"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273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 autoUpdateAnimBg="0"/>
      <p:bldP spid="3080" grpId="0"/>
      <p:bldP spid="3080" grpId="1"/>
      <p:bldP spid="3083" grpId="0" animBg="1"/>
      <p:bldP spid="3083" grpId="1" animBg="1"/>
      <p:bldP spid="3084" grpId="0" animBg="1"/>
      <p:bldP spid="30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eft-Right Arrow 11"/>
          <p:cNvSpPr/>
          <p:nvPr/>
        </p:nvSpPr>
        <p:spPr>
          <a:xfrm>
            <a:off x="838200" y="1752600"/>
            <a:ext cx="10474959" cy="1319956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800"/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234325" y="460466"/>
            <a:ext cx="11658599" cy="978729"/>
          </a:xfrm>
        </p:spPr>
        <p:txBody>
          <a:bodyPr/>
          <a:lstStyle/>
          <a:p>
            <a:pPr marL="468313" indent="-468313"/>
            <a:r>
              <a:rPr lang="nb-NO" altLang="nb-NO" sz="4400" dirty="0">
                <a:solidFill>
                  <a:srgbClr val="0000CC"/>
                </a:solidFill>
              </a:rPr>
              <a:t>Oxford University study: </a:t>
            </a:r>
            <a:br>
              <a:rPr lang="nb-NO" altLang="nb-NO" sz="4400" dirty="0">
                <a:solidFill>
                  <a:srgbClr val="0000CC"/>
                </a:solidFill>
              </a:rPr>
            </a:br>
            <a:r>
              <a:rPr lang="nb-NO" altLang="nb-NO" sz="4400" dirty="0">
                <a:solidFill>
                  <a:srgbClr val="0000CC"/>
                </a:solidFill>
              </a:rPr>
              <a:t>Connectivity (MRI)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91954" y="3097902"/>
            <a:ext cx="2885446" cy="1931298"/>
          </a:xfrm>
        </p:spPr>
        <p:txBody>
          <a:bodyPr/>
          <a:lstStyle/>
          <a:p>
            <a:pPr>
              <a:buClr>
                <a:srgbClr val="00B0F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Vocabulary</a:t>
            </a:r>
          </a:p>
          <a:p>
            <a:pPr>
              <a:buClr>
                <a:srgbClr val="00B0F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Memory</a:t>
            </a:r>
          </a:p>
          <a:p>
            <a:pPr>
              <a:buClr>
                <a:srgbClr val="00B0F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Life satisfaction</a:t>
            </a:r>
          </a:p>
          <a:p>
            <a:pPr>
              <a:buClr>
                <a:srgbClr val="00B0F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Income</a:t>
            </a:r>
            <a:endParaRPr lang="nb-NO" dirty="0"/>
          </a:p>
        </p:txBody>
      </p:sp>
      <p:sp>
        <p:nvSpPr>
          <p:cNvPr id="20483" name="Text Placeholder 2"/>
          <p:cNvSpPr>
            <a:spLocks noGrp="1"/>
          </p:cNvSpPr>
          <p:nvPr>
            <p:ph type="body" idx="4294967295"/>
          </p:nvPr>
        </p:nvSpPr>
        <p:spPr>
          <a:xfrm>
            <a:off x="1467798" y="2092696"/>
            <a:ext cx="5386388" cy="6397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nb-NO" altLang="nb-NO" dirty="0">
                <a:solidFill>
                  <a:schemeClr val="bg1"/>
                </a:solidFill>
                <a:ea typeface="+mj-ea"/>
                <a:cs typeface="+mj-cs"/>
              </a:rPr>
              <a:t>Low connectivity</a:t>
            </a:r>
          </a:p>
        </p:txBody>
      </p:sp>
      <p:sp>
        <p:nvSpPr>
          <p:cNvPr id="2048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94712" y="2105686"/>
            <a:ext cx="4986337" cy="639763"/>
          </a:xfrm>
        </p:spPr>
        <p:txBody>
          <a:bodyPr>
            <a:normAutofit/>
          </a:bodyPr>
          <a:lstStyle/>
          <a:p>
            <a:pPr algn="r">
              <a:buFont typeface="Arial" panose="020B0604020202020204" pitchFamily="34" charset="0"/>
              <a:buNone/>
              <a:defRPr/>
            </a:pPr>
            <a:r>
              <a:rPr lang="nb-NO" altLang="nb-NO" dirty="0">
                <a:solidFill>
                  <a:schemeClr val="bg1"/>
                </a:solidFill>
                <a:ea typeface="+mj-ea"/>
                <a:cs typeface="+mj-cs"/>
              </a:rPr>
              <a:t>High</a:t>
            </a:r>
            <a:r>
              <a:rPr lang="nb-NO" altLang="nb-NO" dirty="0">
                <a:solidFill>
                  <a:schemeClr val="bg1"/>
                </a:solidFill>
              </a:rPr>
              <a:t> </a:t>
            </a:r>
            <a:r>
              <a:rPr lang="nb-NO" altLang="nb-NO" dirty="0">
                <a:solidFill>
                  <a:schemeClr val="bg1"/>
                </a:solidFill>
                <a:ea typeface="+mj-ea"/>
                <a:cs typeface="+mj-cs"/>
              </a:rPr>
              <a:t>connectivity</a:t>
            </a:r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676400" y="3121238"/>
            <a:ext cx="3417186" cy="26699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3200" dirty="0">
                <a:solidFill>
                  <a:srgbClr val="0000CC"/>
                </a:solidFill>
                <a:latin typeface="Century Gothic" panose="020B0502020202020204" pitchFamily="34" charset="0"/>
              </a:rPr>
              <a:t>Anger</a:t>
            </a:r>
          </a:p>
          <a:p>
            <a:pPr>
              <a:buClr>
                <a:srgbClr val="00B0F0"/>
              </a:buClr>
            </a:pPr>
            <a:r>
              <a:rPr lang="en-US" sz="3200" dirty="0">
                <a:solidFill>
                  <a:srgbClr val="0000CC"/>
                </a:solidFill>
                <a:latin typeface="Century Gothic" panose="020B0502020202020204" pitchFamily="34" charset="0"/>
              </a:rPr>
              <a:t>Rule-breaking</a:t>
            </a:r>
          </a:p>
          <a:p>
            <a:pPr>
              <a:buClr>
                <a:srgbClr val="00B0F0"/>
              </a:buClr>
            </a:pPr>
            <a:r>
              <a:rPr lang="en-US" sz="3200" dirty="0">
                <a:solidFill>
                  <a:srgbClr val="0000CC"/>
                </a:solidFill>
                <a:latin typeface="Century Gothic" panose="020B0502020202020204" pitchFamily="34" charset="0"/>
              </a:rPr>
              <a:t>Substance use</a:t>
            </a:r>
          </a:p>
          <a:p>
            <a:pPr>
              <a:buClr>
                <a:srgbClr val="00B0F0"/>
              </a:buClr>
            </a:pPr>
            <a:r>
              <a:rPr lang="en-US" sz="3200" dirty="0">
                <a:solidFill>
                  <a:srgbClr val="0000CC"/>
                </a:solidFill>
                <a:latin typeface="Century Gothic" panose="020B0502020202020204" pitchFamily="34" charset="0"/>
              </a:rPr>
              <a:t>Poor sleep quality</a:t>
            </a:r>
            <a:endParaRPr lang="nb-NO" sz="3200" dirty="0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67800" y="6096000"/>
            <a:ext cx="2825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nb-NO" dirty="0">
                <a:solidFill>
                  <a:srgbClr val="0000CC"/>
                </a:solidFill>
                <a:latin typeface="Century Gothic" panose="020B0502020202020204" pitchFamily="34" charset="0"/>
              </a:rPr>
              <a:t>Smith et al., 2015</a:t>
            </a:r>
            <a:endParaRPr lang="en-US" dirty="0"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7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1" y="1981200"/>
            <a:ext cx="11348278" cy="358140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</p:spPr>
        <p:txBody>
          <a:bodyPr/>
          <a:lstStyle/>
          <a:p>
            <a:r>
              <a:rPr lang="en-US" altLang="nb-NO" dirty="0">
                <a:solidFill>
                  <a:srgbClr val="0000CC"/>
                </a:solidFill>
                <a:latin typeface="Century Gothic" panose="020B0502020202020204" pitchFamily="34" charset="0"/>
              </a:rPr>
              <a:t>2. Psychological development:</a:t>
            </a:r>
            <a:br>
              <a:rPr lang="en-US" altLang="nb-NO" dirty="0">
                <a:solidFill>
                  <a:srgbClr val="0000CC"/>
                </a:solidFill>
                <a:latin typeface="Century Gothic" panose="020B0502020202020204" pitchFamily="34" charset="0"/>
              </a:rPr>
            </a:br>
            <a:r>
              <a:rPr lang="en-US" altLang="nb-NO" dirty="0">
                <a:solidFill>
                  <a:srgbClr val="0000CC"/>
                </a:solidFill>
                <a:latin typeface="Century Gothic" panose="020B0502020202020204" pitchFamily="34" charset="0"/>
              </a:rPr>
              <a:t>Moral reasoning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600" y="2743200"/>
            <a:ext cx="10744200" cy="838200"/>
          </a:xfrm>
          <a:prstGeom prst="round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9600" y="3581400"/>
            <a:ext cx="10744200" cy="838200"/>
          </a:xfrm>
          <a:prstGeom prst="round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5800" y="4343400"/>
            <a:ext cx="10744200" cy="838200"/>
          </a:xfrm>
          <a:prstGeom prst="round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8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54602"/>
              </p:ext>
            </p:extLst>
          </p:nvPr>
        </p:nvGraphicFramePr>
        <p:xfrm>
          <a:off x="5806440" y="1981200"/>
          <a:ext cx="6172200" cy="4244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312762"/>
              </p:ext>
            </p:extLst>
          </p:nvPr>
        </p:nvGraphicFramePr>
        <p:xfrm>
          <a:off x="381000" y="533400"/>
          <a:ext cx="56388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0" y="198120"/>
            <a:ext cx="10972800" cy="1143000"/>
          </a:xfrm>
        </p:spPr>
        <p:txBody>
          <a:bodyPr/>
          <a:lstStyle/>
          <a:p>
            <a:pPr algn="r"/>
            <a:r>
              <a:rPr lang="en-US" dirty="0"/>
              <a:t>Nursing Performance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267200" y="2209800"/>
            <a:ext cx="1539240" cy="3048000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906000" y="3124199"/>
            <a:ext cx="1905000" cy="2503169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594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err="1">
                <a:solidFill>
                  <a:srgbClr val="0000CC"/>
                </a:solidFill>
                <a:latin typeface="Century Gothic" panose="020B0502020202020204" pitchFamily="34" charset="0"/>
              </a:rPr>
              <a:t>Latiff</a:t>
            </a:r>
            <a:r>
              <a:rPr lang="en-US" dirty="0">
                <a:solidFill>
                  <a:srgbClr val="0000CC"/>
                </a:solidFill>
                <a:latin typeface="Century Gothic" panose="020B0502020202020204" pitchFamily="34" charset="0"/>
              </a:rPr>
              <a:t> and Berger, 1999</a:t>
            </a:r>
          </a:p>
        </p:txBody>
      </p:sp>
    </p:spTree>
    <p:extLst>
      <p:ext uri="{BB962C8B-B14F-4D97-AF65-F5344CB8AC3E}">
        <p14:creationId xmlns:p14="http://schemas.microsoft.com/office/powerpoint/2010/main" val="177984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eme8 BI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8 BIS" id="{5D716246-29CB-4421-8CEA-009B3E0E52B4}" vid="{9FAC6512-8A3F-4414-8A4A-F4B92C24C16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Theme8 BIS</Template>
  <TotalTime>9758</TotalTime>
  <Words>1381</Words>
  <Application>Microsoft Office PowerPoint</Application>
  <PresentationFormat>Widescreen</PresentationFormat>
  <Paragraphs>224</Paragraphs>
  <Slides>37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Calibri</vt:lpstr>
      <vt:lpstr>Century Gothic</vt:lpstr>
      <vt:lpstr>Century Gothic Regular</vt:lpstr>
      <vt:lpstr>Ideal Sans SSm Medium</vt:lpstr>
      <vt:lpstr>Myriad Pro</vt:lpstr>
      <vt:lpstr>Times New Roman</vt:lpstr>
      <vt:lpstr>Trebuchet MS</vt:lpstr>
      <vt:lpstr>Univers</vt:lpstr>
      <vt:lpstr>Wingdings 3</vt:lpstr>
      <vt:lpstr>Theme8 BIS</vt:lpstr>
      <vt:lpstr>think-cell Slide</vt:lpstr>
      <vt:lpstr>Worksheet</vt:lpstr>
      <vt:lpstr>PowerPoint Presentation</vt:lpstr>
      <vt:lpstr>What explains performance levels?</vt:lpstr>
      <vt:lpstr>Wholeness</vt:lpstr>
      <vt:lpstr>Higher Mind/Brain Development</vt:lpstr>
      <vt:lpstr>1. Brain Integration</vt:lpstr>
      <vt:lpstr>PowerPoint Presentation</vt:lpstr>
      <vt:lpstr>Oxford University study:  Connectivity (MRI)</vt:lpstr>
      <vt:lpstr>2. Psychological development: Moral reasoning</vt:lpstr>
      <vt:lpstr>Nursing Performance</vt:lpstr>
      <vt:lpstr>What is the role of moral reasoning in computer programming?</vt:lpstr>
      <vt:lpstr>3. Peak experiences:  “Most happy and fulfilling moments in life... </vt:lpstr>
      <vt:lpstr>Peak Experience (zone)</vt:lpstr>
      <vt:lpstr>Discuss in Small Groups</vt:lpstr>
      <vt:lpstr>Meditation is a means to enhance all three factors of mind/brain development</vt:lpstr>
      <vt:lpstr>PowerPoint Presentation</vt:lpstr>
      <vt:lpstr>PowerPoint Presentation</vt:lpstr>
      <vt:lpstr>What stands out in the description of this meditation?</vt:lpstr>
      <vt:lpstr>PowerPoint Presentation</vt:lpstr>
      <vt:lpstr>What stands out in the description of this meditation?</vt:lpstr>
      <vt:lpstr>PowerPoint Presentation</vt:lpstr>
      <vt:lpstr>What stands out in the description of this meditation?</vt:lpstr>
      <vt:lpstr>PowerPoint Presentation</vt:lpstr>
      <vt:lpstr>Categories of Meditation</vt:lpstr>
      <vt:lpstr>What does “Sharpens your mind” mean?</vt:lpstr>
      <vt:lpstr>Rest </vt:lpstr>
      <vt:lpstr>“Sharpens your mind” means being more awake</vt:lpstr>
      <vt:lpstr>“Sharpens your mind” means higher alpha1 coherence during TM practice</vt:lpstr>
      <vt:lpstr>…and this coherence happens quickly during Transcendental Meditation!</vt:lpstr>
      <vt:lpstr>“Sharpens your mind” means higher alpha1 coherence during the day</vt:lpstr>
      <vt:lpstr>“Sharpens your mind” means Lower Anxiety Meta-Analysis</vt:lpstr>
      <vt:lpstr>PowerPoint Presentation</vt:lpstr>
      <vt:lpstr>PowerPoint Presentation</vt:lpstr>
      <vt:lpstr>PowerPoint Presentation</vt:lpstr>
      <vt:lpstr>Write, pair and share</vt:lpstr>
      <vt:lpstr>Conclusion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 Travis</dc:creator>
  <cp:lastModifiedBy>Dr. Fred Travis</cp:lastModifiedBy>
  <cp:revision>1698</cp:revision>
  <cp:lastPrinted>2009-04-22T19:24:48Z</cp:lastPrinted>
  <dcterms:created xsi:type="dcterms:W3CDTF">2009-04-22T19:24:48Z</dcterms:created>
  <dcterms:modified xsi:type="dcterms:W3CDTF">2020-09-19T01:56:07Z</dcterms:modified>
</cp:coreProperties>
</file>